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F9A6B7D-7AAC-4CCD-9D66-2441725E356B}" type="datetimeFigureOut">
              <a:rPr lang="en-GB" smtClean="0"/>
              <a:t>08/09/2014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3CC611-E288-4D9A-948E-BAC8BF393559}" type="slidenum">
              <a:rPr lang="en-GB" smtClean="0"/>
              <a:t>‹#›</a:t>
            </a:fld>
            <a:endParaRPr lang="en-GB"/>
          </a:p>
        </p:txBody>
      </p:sp>
    </p:spTree>
    <p:extLst>
      <p:ext uri="{BB962C8B-B14F-4D97-AF65-F5344CB8AC3E}">
        <p14:creationId xmlns:p14="http://schemas.microsoft.com/office/powerpoint/2010/main" val="3390863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F9A6B7D-7AAC-4CCD-9D66-2441725E356B}" type="datetimeFigureOut">
              <a:rPr lang="en-GB" smtClean="0"/>
              <a:t>08/09/2014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3CC611-E288-4D9A-948E-BAC8BF393559}" type="slidenum">
              <a:rPr lang="en-GB" smtClean="0"/>
              <a:t>‹#›</a:t>
            </a:fld>
            <a:endParaRPr lang="en-GB"/>
          </a:p>
        </p:txBody>
      </p:sp>
    </p:spTree>
    <p:extLst>
      <p:ext uri="{BB962C8B-B14F-4D97-AF65-F5344CB8AC3E}">
        <p14:creationId xmlns:p14="http://schemas.microsoft.com/office/powerpoint/2010/main" val="1239164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F9A6B7D-7AAC-4CCD-9D66-2441725E356B}" type="datetimeFigureOut">
              <a:rPr lang="en-GB" smtClean="0"/>
              <a:t>08/09/2014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3CC611-E288-4D9A-948E-BAC8BF393559}" type="slidenum">
              <a:rPr lang="en-GB" smtClean="0"/>
              <a:t>‹#›</a:t>
            </a:fld>
            <a:endParaRPr lang="en-GB"/>
          </a:p>
        </p:txBody>
      </p:sp>
    </p:spTree>
    <p:extLst>
      <p:ext uri="{BB962C8B-B14F-4D97-AF65-F5344CB8AC3E}">
        <p14:creationId xmlns:p14="http://schemas.microsoft.com/office/powerpoint/2010/main" val="2182803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F9A6B7D-7AAC-4CCD-9D66-2441725E356B}" type="datetimeFigureOut">
              <a:rPr lang="en-GB" smtClean="0"/>
              <a:t>08/09/2014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3CC611-E288-4D9A-948E-BAC8BF393559}" type="slidenum">
              <a:rPr lang="en-GB" smtClean="0"/>
              <a:t>‹#›</a:t>
            </a:fld>
            <a:endParaRPr lang="en-GB"/>
          </a:p>
        </p:txBody>
      </p:sp>
    </p:spTree>
    <p:extLst>
      <p:ext uri="{BB962C8B-B14F-4D97-AF65-F5344CB8AC3E}">
        <p14:creationId xmlns:p14="http://schemas.microsoft.com/office/powerpoint/2010/main" val="833196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9A6B7D-7AAC-4CCD-9D66-2441725E356B}" type="datetimeFigureOut">
              <a:rPr lang="en-GB" smtClean="0"/>
              <a:t>08/09/2014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3CC611-E288-4D9A-948E-BAC8BF393559}" type="slidenum">
              <a:rPr lang="en-GB" smtClean="0"/>
              <a:t>‹#›</a:t>
            </a:fld>
            <a:endParaRPr lang="en-GB"/>
          </a:p>
        </p:txBody>
      </p:sp>
    </p:spTree>
    <p:extLst>
      <p:ext uri="{BB962C8B-B14F-4D97-AF65-F5344CB8AC3E}">
        <p14:creationId xmlns:p14="http://schemas.microsoft.com/office/powerpoint/2010/main" val="1803028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F9A6B7D-7AAC-4CCD-9D66-2441725E356B}" type="datetimeFigureOut">
              <a:rPr lang="en-GB" smtClean="0"/>
              <a:t>08/09/2014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3CC611-E288-4D9A-948E-BAC8BF393559}" type="slidenum">
              <a:rPr lang="en-GB" smtClean="0"/>
              <a:t>‹#›</a:t>
            </a:fld>
            <a:endParaRPr lang="en-GB"/>
          </a:p>
        </p:txBody>
      </p:sp>
    </p:spTree>
    <p:extLst>
      <p:ext uri="{BB962C8B-B14F-4D97-AF65-F5344CB8AC3E}">
        <p14:creationId xmlns:p14="http://schemas.microsoft.com/office/powerpoint/2010/main" val="4163828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F9A6B7D-7AAC-4CCD-9D66-2441725E356B}" type="datetimeFigureOut">
              <a:rPr lang="en-GB" smtClean="0"/>
              <a:t>08/09/2014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E3CC611-E288-4D9A-948E-BAC8BF393559}" type="slidenum">
              <a:rPr lang="en-GB" smtClean="0"/>
              <a:t>‹#›</a:t>
            </a:fld>
            <a:endParaRPr lang="en-GB"/>
          </a:p>
        </p:txBody>
      </p:sp>
    </p:spTree>
    <p:extLst>
      <p:ext uri="{BB962C8B-B14F-4D97-AF65-F5344CB8AC3E}">
        <p14:creationId xmlns:p14="http://schemas.microsoft.com/office/powerpoint/2010/main" val="2429605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F9A6B7D-7AAC-4CCD-9D66-2441725E356B}" type="datetimeFigureOut">
              <a:rPr lang="en-GB" smtClean="0"/>
              <a:t>08/09/2014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E3CC611-E288-4D9A-948E-BAC8BF393559}" type="slidenum">
              <a:rPr lang="en-GB" smtClean="0"/>
              <a:t>‹#›</a:t>
            </a:fld>
            <a:endParaRPr lang="en-GB"/>
          </a:p>
        </p:txBody>
      </p:sp>
    </p:spTree>
    <p:extLst>
      <p:ext uri="{BB962C8B-B14F-4D97-AF65-F5344CB8AC3E}">
        <p14:creationId xmlns:p14="http://schemas.microsoft.com/office/powerpoint/2010/main" val="3628751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9A6B7D-7AAC-4CCD-9D66-2441725E356B}" type="datetimeFigureOut">
              <a:rPr lang="en-GB" smtClean="0"/>
              <a:t>08/09/2014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E3CC611-E288-4D9A-948E-BAC8BF393559}" type="slidenum">
              <a:rPr lang="en-GB" smtClean="0"/>
              <a:t>‹#›</a:t>
            </a:fld>
            <a:endParaRPr lang="en-GB"/>
          </a:p>
        </p:txBody>
      </p:sp>
    </p:spTree>
    <p:extLst>
      <p:ext uri="{BB962C8B-B14F-4D97-AF65-F5344CB8AC3E}">
        <p14:creationId xmlns:p14="http://schemas.microsoft.com/office/powerpoint/2010/main" val="738800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9A6B7D-7AAC-4CCD-9D66-2441725E356B}" type="datetimeFigureOut">
              <a:rPr lang="en-GB" smtClean="0"/>
              <a:t>08/09/2014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3CC611-E288-4D9A-948E-BAC8BF393559}" type="slidenum">
              <a:rPr lang="en-GB" smtClean="0"/>
              <a:t>‹#›</a:t>
            </a:fld>
            <a:endParaRPr lang="en-GB"/>
          </a:p>
        </p:txBody>
      </p:sp>
    </p:spTree>
    <p:extLst>
      <p:ext uri="{BB962C8B-B14F-4D97-AF65-F5344CB8AC3E}">
        <p14:creationId xmlns:p14="http://schemas.microsoft.com/office/powerpoint/2010/main" val="2490607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9A6B7D-7AAC-4CCD-9D66-2441725E356B}" type="datetimeFigureOut">
              <a:rPr lang="en-GB" smtClean="0"/>
              <a:t>08/09/2014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3CC611-E288-4D9A-948E-BAC8BF393559}" type="slidenum">
              <a:rPr lang="en-GB" smtClean="0"/>
              <a:t>‹#›</a:t>
            </a:fld>
            <a:endParaRPr lang="en-GB"/>
          </a:p>
        </p:txBody>
      </p:sp>
    </p:spTree>
    <p:extLst>
      <p:ext uri="{BB962C8B-B14F-4D97-AF65-F5344CB8AC3E}">
        <p14:creationId xmlns:p14="http://schemas.microsoft.com/office/powerpoint/2010/main" val="3985318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9A6B7D-7AAC-4CCD-9D66-2441725E356B}" type="datetimeFigureOut">
              <a:rPr lang="en-GB" smtClean="0"/>
              <a:t>08/09/2014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3CC611-E288-4D9A-948E-BAC8BF393559}" type="slidenum">
              <a:rPr lang="en-GB" smtClean="0"/>
              <a:t>‹#›</a:t>
            </a:fld>
            <a:endParaRPr lang="en-GB"/>
          </a:p>
        </p:txBody>
      </p:sp>
    </p:spTree>
    <p:extLst>
      <p:ext uri="{BB962C8B-B14F-4D97-AF65-F5344CB8AC3E}">
        <p14:creationId xmlns:p14="http://schemas.microsoft.com/office/powerpoint/2010/main" val="19257903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3352800"/>
            <a:ext cx="8784976" cy="922114"/>
          </a:xfrm>
        </p:spPr>
        <p:txBody>
          <a:bodyPr>
            <a:noAutofit/>
          </a:bodyPr>
          <a:lstStyle/>
          <a:p>
            <a:r>
              <a:rPr lang="en-GB" sz="11000" dirty="0" smtClean="0"/>
              <a:t>PEOPLE</a:t>
            </a:r>
            <a:r>
              <a:rPr lang="en-GB" sz="9600" dirty="0" smtClean="0"/>
              <a:t> </a:t>
            </a:r>
            <a:br>
              <a:rPr lang="en-GB" sz="9600" dirty="0" smtClean="0"/>
            </a:br>
            <a:endParaRPr lang="en-GB" sz="9600" dirty="0"/>
          </a:p>
        </p:txBody>
      </p:sp>
    </p:spTree>
    <p:extLst>
      <p:ext uri="{BB962C8B-B14F-4D97-AF65-F5344CB8AC3E}">
        <p14:creationId xmlns:p14="http://schemas.microsoft.com/office/powerpoint/2010/main" val="803306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ohn Hedgecoe.queen.low.jpg"/>
          <p:cNvPicPr>
            <a:picLocks noChangeAspect="1"/>
          </p:cNvPicPr>
          <p:nvPr/>
        </p:nvPicPr>
        <p:blipFill>
          <a:blip r:embed="rId2" cstate="print"/>
          <a:stretch>
            <a:fillRect/>
          </a:stretch>
        </p:blipFill>
        <p:spPr>
          <a:xfrm>
            <a:off x="304800" y="304800"/>
            <a:ext cx="3053680" cy="3817100"/>
          </a:xfrm>
          <a:prstGeom prst="rect">
            <a:avLst/>
          </a:prstGeom>
        </p:spPr>
      </p:pic>
      <p:sp>
        <p:nvSpPr>
          <p:cNvPr id="3" name="TextBox 2"/>
          <p:cNvSpPr txBox="1"/>
          <p:nvPr/>
        </p:nvSpPr>
        <p:spPr>
          <a:xfrm>
            <a:off x="609600" y="4191000"/>
            <a:ext cx="3456384" cy="769441"/>
          </a:xfrm>
          <a:prstGeom prst="rect">
            <a:avLst/>
          </a:prstGeom>
          <a:noFill/>
        </p:spPr>
        <p:txBody>
          <a:bodyPr wrap="square" rtlCol="0">
            <a:spAutoFit/>
          </a:bodyPr>
          <a:lstStyle/>
          <a:p>
            <a:r>
              <a:rPr lang="en-GB" sz="2000" b="1" u="sng" dirty="0" smtClean="0"/>
              <a:t>John </a:t>
            </a:r>
            <a:r>
              <a:rPr lang="en-GB" sz="2000" b="1" u="sng" dirty="0" err="1" smtClean="0"/>
              <a:t>Hedgecoe</a:t>
            </a:r>
            <a:r>
              <a:rPr lang="en-GB" sz="1600" dirty="0" smtClean="0"/>
              <a:t>-</a:t>
            </a:r>
          </a:p>
          <a:p>
            <a:r>
              <a:rPr lang="en-GB" sz="1200" dirty="0" smtClean="0"/>
              <a:t>Took the photo of the Queen that is used on postage stamps</a:t>
            </a:r>
            <a:endParaRPr lang="en-GB" sz="1200" dirty="0"/>
          </a:p>
        </p:txBody>
      </p:sp>
      <p:pic>
        <p:nvPicPr>
          <p:cNvPr id="4" name="Picture 3" descr="Original_Queen_Stamp Arnold Machine plaster cast.jpg"/>
          <p:cNvPicPr>
            <a:picLocks noChangeAspect="1"/>
          </p:cNvPicPr>
          <p:nvPr/>
        </p:nvPicPr>
        <p:blipFill>
          <a:blip r:embed="rId3" cstate="print"/>
          <a:stretch>
            <a:fillRect/>
          </a:stretch>
        </p:blipFill>
        <p:spPr>
          <a:xfrm>
            <a:off x="5105400" y="228600"/>
            <a:ext cx="2971118" cy="4091539"/>
          </a:xfrm>
          <a:prstGeom prst="rect">
            <a:avLst/>
          </a:prstGeom>
        </p:spPr>
      </p:pic>
      <p:sp>
        <p:nvSpPr>
          <p:cNvPr id="5" name="TextBox 4"/>
          <p:cNvSpPr txBox="1"/>
          <p:nvPr/>
        </p:nvSpPr>
        <p:spPr>
          <a:xfrm>
            <a:off x="5029200" y="4267200"/>
            <a:ext cx="3816424" cy="584776"/>
          </a:xfrm>
          <a:prstGeom prst="rect">
            <a:avLst/>
          </a:prstGeom>
          <a:noFill/>
        </p:spPr>
        <p:txBody>
          <a:bodyPr wrap="square" rtlCol="0">
            <a:spAutoFit/>
          </a:bodyPr>
          <a:lstStyle/>
          <a:p>
            <a:r>
              <a:rPr lang="en-GB" sz="2000" b="1" u="sng" dirty="0" smtClean="0"/>
              <a:t>Arnold </a:t>
            </a:r>
            <a:r>
              <a:rPr lang="en-GB" sz="2000" b="1" u="sng" dirty="0" err="1" smtClean="0"/>
              <a:t>Machin</a:t>
            </a:r>
            <a:r>
              <a:rPr lang="en-GB" sz="2000" b="1" u="sng" dirty="0" smtClean="0"/>
              <a:t> </a:t>
            </a:r>
            <a:r>
              <a:rPr lang="en-GB" sz="1600" dirty="0" smtClean="0"/>
              <a:t>– </a:t>
            </a:r>
            <a:r>
              <a:rPr lang="en-GB" sz="1200" dirty="0" smtClean="0"/>
              <a:t>created the plaster cast of the Queen that is used on postage stamps</a:t>
            </a:r>
            <a:endParaRPr lang="en-GB" sz="1200" dirty="0"/>
          </a:p>
        </p:txBody>
      </p:sp>
      <p:sp>
        <p:nvSpPr>
          <p:cNvPr id="6" name="TextBox 5"/>
          <p:cNvSpPr txBox="1"/>
          <p:nvPr/>
        </p:nvSpPr>
        <p:spPr>
          <a:xfrm>
            <a:off x="1537792" y="5410200"/>
            <a:ext cx="5472608" cy="830997"/>
          </a:xfrm>
          <a:prstGeom prst="rect">
            <a:avLst/>
          </a:prstGeom>
          <a:noFill/>
        </p:spPr>
        <p:txBody>
          <a:bodyPr wrap="square" rtlCol="0">
            <a:spAutoFit/>
          </a:bodyPr>
          <a:lstStyle/>
          <a:p>
            <a:r>
              <a:rPr lang="en-GB" sz="2400" dirty="0" smtClean="0"/>
              <a:t>This is now a very ordinary sight as we see it all the time on coins and stamps.</a:t>
            </a:r>
            <a:endParaRPr lang="en-GB" sz="2400" dirty="0"/>
          </a:p>
        </p:txBody>
      </p:sp>
    </p:spTree>
    <p:extLst>
      <p:ext uri="{BB962C8B-B14F-4D97-AF65-F5344CB8AC3E}">
        <p14:creationId xmlns:p14="http://schemas.microsoft.com/office/powerpoint/2010/main" val="114651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na Maria Pacheco.jpg"/>
          <p:cNvPicPr>
            <a:picLocks noChangeAspect="1"/>
          </p:cNvPicPr>
          <p:nvPr/>
        </p:nvPicPr>
        <p:blipFill>
          <a:blip r:embed="rId2" cstate="print"/>
          <a:stretch>
            <a:fillRect/>
          </a:stretch>
        </p:blipFill>
        <p:spPr>
          <a:xfrm>
            <a:off x="2209800" y="141040"/>
            <a:ext cx="6716960" cy="6716960"/>
          </a:xfrm>
          <a:prstGeom prst="rect">
            <a:avLst/>
          </a:prstGeom>
        </p:spPr>
      </p:pic>
      <p:pic>
        <p:nvPicPr>
          <p:cNvPr id="6" name="Picture 5" descr="Anna-06.jpg"/>
          <p:cNvPicPr>
            <a:picLocks noChangeAspect="1"/>
          </p:cNvPicPr>
          <p:nvPr/>
        </p:nvPicPr>
        <p:blipFill>
          <a:blip r:embed="rId3" cstate="print"/>
          <a:stretch>
            <a:fillRect/>
          </a:stretch>
        </p:blipFill>
        <p:spPr>
          <a:xfrm>
            <a:off x="0" y="3505200"/>
            <a:ext cx="2994051" cy="2895600"/>
          </a:xfrm>
          <a:prstGeom prst="rect">
            <a:avLst/>
          </a:prstGeom>
        </p:spPr>
      </p:pic>
      <p:sp>
        <p:nvSpPr>
          <p:cNvPr id="7" name="Rectangle 6"/>
          <p:cNvSpPr/>
          <p:nvPr/>
        </p:nvSpPr>
        <p:spPr>
          <a:xfrm>
            <a:off x="152400" y="1066800"/>
            <a:ext cx="2133600" cy="2246769"/>
          </a:xfrm>
          <a:prstGeom prst="rect">
            <a:avLst/>
          </a:prstGeom>
        </p:spPr>
        <p:txBody>
          <a:bodyPr wrap="square">
            <a:spAutoFit/>
          </a:bodyPr>
          <a:lstStyle/>
          <a:p>
            <a:r>
              <a:rPr lang="en-GB" sz="2000" dirty="0" smtClean="0"/>
              <a:t>Wall mounted wooden sculptures and dark, dry-point etching prints. 2011</a:t>
            </a:r>
          </a:p>
          <a:p>
            <a:endParaRPr lang="en-GB" sz="2000" dirty="0"/>
          </a:p>
        </p:txBody>
      </p:sp>
      <p:sp>
        <p:nvSpPr>
          <p:cNvPr id="9" name="Rectangle 8"/>
          <p:cNvSpPr/>
          <p:nvPr/>
        </p:nvSpPr>
        <p:spPr>
          <a:xfrm>
            <a:off x="78875" y="0"/>
            <a:ext cx="1737550" cy="954107"/>
          </a:xfrm>
          <a:prstGeom prst="rect">
            <a:avLst/>
          </a:prstGeom>
        </p:spPr>
        <p:txBody>
          <a:bodyPr wrap="none">
            <a:spAutoFit/>
          </a:bodyPr>
          <a:lstStyle/>
          <a:p>
            <a:r>
              <a:rPr lang="en-GB" sz="2800" b="1" u="sng" dirty="0" smtClean="0"/>
              <a:t>Ana Maria </a:t>
            </a:r>
          </a:p>
          <a:p>
            <a:r>
              <a:rPr lang="en-GB" sz="2800" b="1" u="sng" dirty="0" smtClean="0"/>
              <a:t>Pacheco </a:t>
            </a:r>
            <a:endParaRPr lang="en-GB" sz="2800" b="1" u="sng" dirty="0"/>
          </a:p>
        </p:txBody>
      </p:sp>
    </p:spTree>
    <p:extLst>
      <p:ext uri="{BB962C8B-B14F-4D97-AF65-F5344CB8AC3E}">
        <p14:creationId xmlns:p14="http://schemas.microsoft.com/office/powerpoint/2010/main" val="2021141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klimt.adele-bloch-bauer.jpg"/>
          <p:cNvPicPr>
            <a:picLocks noChangeAspect="1"/>
          </p:cNvPicPr>
          <p:nvPr/>
        </p:nvPicPr>
        <p:blipFill>
          <a:blip r:embed="rId2" cstate="print"/>
          <a:stretch>
            <a:fillRect/>
          </a:stretch>
        </p:blipFill>
        <p:spPr>
          <a:xfrm>
            <a:off x="117494" y="762000"/>
            <a:ext cx="4530706" cy="4038600"/>
          </a:xfrm>
          <a:prstGeom prst="rect">
            <a:avLst/>
          </a:prstGeom>
        </p:spPr>
      </p:pic>
      <p:sp>
        <p:nvSpPr>
          <p:cNvPr id="6" name="TextBox 5"/>
          <p:cNvSpPr txBox="1"/>
          <p:nvPr/>
        </p:nvSpPr>
        <p:spPr>
          <a:xfrm>
            <a:off x="228600" y="5029200"/>
            <a:ext cx="4343400" cy="1477328"/>
          </a:xfrm>
          <a:prstGeom prst="rect">
            <a:avLst/>
          </a:prstGeom>
          <a:noFill/>
        </p:spPr>
        <p:txBody>
          <a:bodyPr wrap="square" rtlCol="0">
            <a:spAutoFit/>
          </a:bodyPr>
          <a:lstStyle/>
          <a:p>
            <a:r>
              <a:rPr lang="en-GB" i="1" dirty="0" smtClean="0"/>
              <a:t>Adele </a:t>
            </a:r>
            <a:r>
              <a:rPr lang="en-GB" i="1" dirty="0"/>
              <a:t>Bloch-Bauer </a:t>
            </a:r>
            <a:r>
              <a:rPr lang="en-GB" dirty="0"/>
              <a:t> </a:t>
            </a:r>
            <a:r>
              <a:rPr lang="en-GB" dirty="0" smtClean="0"/>
              <a:t>1907. Oil </a:t>
            </a:r>
            <a:r>
              <a:rPr lang="en-GB" dirty="0"/>
              <a:t>and gold on </a:t>
            </a:r>
            <a:r>
              <a:rPr lang="en-GB" dirty="0" smtClean="0"/>
              <a:t>canvas. She is clasping </a:t>
            </a:r>
            <a:r>
              <a:rPr lang="en-GB" dirty="0"/>
              <a:t>her hands (she had a deformed finger). Dressed in gold, surrounded by gold. </a:t>
            </a:r>
            <a:r>
              <a:rPr lang="en-GB" dirty="0" smtClean="0"/>
              <a:t>Lots of gold suggests she is wealthy and important.</a:t>
            </a:r>
            <a:endParaRPr lang="en-GB" dirty="0"/>
          </a:p>
        </p:txBody>
      </p:sp>
      <p:pic>
        <p:nvPicPr>
          <p:cNvPr id="7" name="Picture 6" descr="gustav-klimt-the-kiss.jpg"/>
          <p:cNvPicPr>
            <a:picLocks noChangeAspect="1"/>
          </p:cNvPicPr>
          <p:nvPr/>
        </p:nvPicPr>
        <p:blipFill>
          <a:blip r:embed="rId3"/>
          <a:stretch>
            <a:fillRect/>
          </a:stretch>
        </p:blipFill>
        <p:spPr>
          <a:xfrm>
            <a:off x="5029200" y="76200"/>
            <a:ext cx="3941163" cy="6324600"/>
          </a:xfrm>
          <a:prstGeom prst="rect">
            <a:avLst/>
          </a:prstGeom>
        </p:spPr>
      </p:pic>
      <p:sp>
        <p:nvSpPr>
          <p:cNvPr id="8" name="TextBox 7"/>
          <p:cNvSpPr txBox="1"/>
          <p:nvPr/>
        </p:nvSpPr>
        <p:spPr>
          <a:xfrm>
            <a:off x="6553200" y="6324600"/>
            <a:ext cx="2362200" cy="381000"/>
          </a:xfrm>
          <a:prstGeom prst="rect">
            <a:avLst/>
          </a:prstGeom>
          <a:noFill/>
        </p:spPr>
        <p:txBody>
          <a:bodyPr wrap="square" rtlCol="0">
            <a:spAutoFit/>
          </a:bodyPr>
          <a:lstStyle/>
          <a:p>
            <a:r>
              <a:rPr lang="en-GB" i="1" dirty="0" smtClean="0"/>
              <a:t>The Kiss</a:t>
            </a:r>
            <a:endParaRPr lang="en-GB" i="1" dirty="0"/>
          </a:p>
        </p:txBody>
      </p:sp>
      <p:sp>
        <p:nvSpPr>
          <p:cNvPr id="9" name="Rectangle 8"/>
          <p:cNvSpPr/>
          <p:nvPr/>
        </p:nvSpPr>
        <p:spPr>
          <a:xfrm>
            <a:off x="152400" y="76200"/>
            <a:ext cx="2144901" cy="523220"/>
          </a:xfrm>
          <a:prstGeom prst="rect">
            <a:avLst/>
          </a:prstGeom>
        </p:spPr>
        <p:txBody>
          <a:bodyPr wrap="none">
            <a:spAutoFit/>
          </a:bodyPr>
          <a:lstStyle/>
          <a:p>
            <a:r>
              <a:rPr lang="en-GB" sz="2800" b="1" u="sng" dirty="0" smtClean="0"/>
              <a:t>Gustav Klimt</a:t>
            </a:r>
            <a:r>
              <a:rPr lang="en-GB" sz="2800" b="1" i="1" u="sng" dirty="0" smtClean="0"/>
              <a:t> </a:t>
            </a:r>
            <a:endParaRPr lang="en-GB" sz="2800" b="1" u="sng" dirty="0"/>
          </a:p>
        </p:txBody>
      </p:sp>
    </p:spTree>
    <p:extLst>
      <p:ext uri="{BB962C8B-B14F-4D97-AF65-F5344CB8AC3E}">
        <p14:creationId xmlns:p14="http://schemas.microsoft.com/office/powerpoint/2010/main" val="2097869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228600"/>
            <a:ext cx="8229600" cy="1143000"/>
          </a:xfrm>
        </p:spPr>
        <p:txBody>
          <a:bodyPr/>
          <a:lstStyle/>
          <a:p>
            <a:r>
              <a:rPr lang="en-GB" b="1" u="sng" dirty="0" smtClean="0"/>
              <a:t>Julian </a:t>
            </a:r>
            <a:r>
              <a:rPr lang="en-GB" b="1" u="sng" dirty="0" err="1" smtClean="0"/>
              <a:t>Opi</a:t>
            </a:r>
            <a:endParaRPr lang="en-GB" b="1" u="sng" dirty="0"/>
          </a:p>
        </p:txBody>
      </p:sp>
      <p:pic>
        <p:nvPicPr>
          <p:cNvPr id="4" name="Picture 3" descr="Julian_Opie_Inspired_by_andy15j.jpg"/>
          <p:cNvPicPr>
            <a:picLocks noChangeAspect="1"/>
          </p:cNvPicPr>
          <p:nvPr/>
        </p:nvPicPr>
        <p:blipFill>
          <a:blip r:embed="rId2"/>
          <a:stretch>
            <a:fillRect/>
          </a:stretch>
        </p:blipFill>
        <p:spPr>
          <a:xfrm>
            <a:off x="4480560" y="228600"/>
            <a:ext cx="4511040" cy="5638800"/>
          </a:xfrm>
          <a:prstGeom prst="rect">
            <a:avLst/>
          </a:prstGeom>
        </p:spPr>
      </p:pic>
      <p:pic>
        <p:nvPicPr>
          <p:cNvPr id="5" name="Picture 4" descr="blur.jpg"/>
          <p:cNvPicPr>
            <a:picLocks noChangeAspect="1"/>
          </p:cNvPicPr>
          <p:nvPr/>
        </p:nvPicPr>
        <p:blipFill>
          <a:blip r:embed="rId3"/>
          <a:stretch>
            <a:fillRect/>
          </a:stretch>
        </p:blipFill>
        <p:spPr>
          <a:xfrm>
            <a:off x="152400" y="1447800"/>
            <a:ext cx="3808413" cy="3825415"/>
          </a:xfrm>
          <a:prstGeom prst="rect">
            <a:avLst/>
          </a:prstGeom>
        </p:spPr>
      </p:pic>
      <p:pic>
        <p:nvPicPr>
          <p:cNvPr id="6" name="Picture 5" descr="08.jpg"/>
          <p:cNvPicPr>
            <a:picLocks noChangeAspect="1"/>
          </p:cNvPicPr>
          <p:nvPr/>
        </p:nvPicPr>
        <p:blipFill>
          <a:blip r:embed="rId4"/>
          <a:stretch>
            <a:fillRect/>
          </a:stretch>
        </p:blipFill>
        <p:spPr>
          <a:xfrm>
            <a:off x="4114800" y="2438400"/>
            <a:ext cx="3811588" cy="4197784"/>
          </a:xfrm>
          <a:prstGeom prst="rect">
            <a:avLst/>
          </a:prstGeom>
        </p:spPr>
      </p:pic>
    </p:spTree>
    <p:extLst>
      <p:ext uri="{BB962C8B-B14F-4D97-AF65-F5344CB8AC3E}">
        <p14:creationId xmlns:p14="http://schemas.microsoft.com/office/powerpoint/2010/main" val="3291547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0"/>
            <a:ext cx="4114800" cy="523220"/>
          </a:xfrm>
          <a:prstGeom prst="rect">
            <a:avLst/>
          </a:prstGeom>
          <a:noFill/>
        </p:spPr>
        <p:txBody>
          <a:bodyPr wrap="square" rtlCol="0">
            <a:spAutoFit/>
          </a:bodyPr>
          <a:lstStyle/>
          <a:p>
            <a:r>
              <a:rPr lang="en-GB" sz="2800" b="1" u="sng" dirty="0" smtClean="0"/>
              <a:t>Cindy </a:t>
            </a:r>
            <a:r>
              <a:rPr lang="en-GB" sz="2800" b="1" u="sng" dirty="0" err="1" smtClean="0"/>
              <a:t>Sheerman</a:t>
            </a:r>
            <a:endParaRPr lang="en-GB" sz="2800" b="1" u="sng" dirty="0"/>
          </a:p>
        </p:txBody>
      </p:sp>
      <p:pic>
        <p:nvPicPr>
          <p:cNvPr id="6" name="Picture 5" descr="CindySherman-Untitled225.jpg"/>
          <p:cNvPicPr>
            <a:picLocks noChangeAspect="1"/>
          </p:cNvPicPr>
          <p:nvPr/>
        </p:nvPicPr>
        <p:blipFill>
          <a:blip r:embed="rId2"/>
          <a:stretch>
            <a:fillRect/>
          </a:stretch>
        </p:blipFill>
        <p:spPr>
          <a:xfrm>
            <a:off x="304800" y="2362200"/>
            <a:ext cx="2895259" cy="4419600"/>
          </a:xfrm>
          <a:prstGeom prst="rect">
            <a:avLst/>
          </a:prstGeom>
        </p:spPr>
      </p:pic>
      <p:pic>
        <p:nvPicPr>
          <p:cNvPr id="7" name="Picture 6" descr="Cindy 21.jpg"/>
          <p:cNvPicPr>
            <a:picLocks noChangeAspect="1"/>
          </p:cNvPicPr>
          <p:nvPr/>
        </p:nvPicPr>
        <p:blipFill>
          <a:blip r:embed="rId3"/>
          <a:stretch>
            <a:fillRect/>
          </a:stretch>
        </p:blipFill>
        <p:spPr>
          <a:xfrm>
            <a:off x="4647628" y="381000"/>
            <a:ext cx="4343972" cy="2899601"/>
          </a:xfrm>
          <a:prstGeom prst="rect">
            <a:avLst/>
          </a:prstGeom>
        </p:spPr>
      </p:pic>
      <p:pic>
        <p:nvPicPr>
          <p:cNvPr id="8" name="Picture 7" descr="cindy-sherman-untitled-92-1981.jpg"/>
          <p:cNvPicPr>
            <a:picLocks noChangeAspect="1"/>
          </p:cNvPicPr>
          <p:nvPr/>
        </p:nvPicPr>
        <p:blipFill>
          <a:blip r:embed="rId4"/>
          <a:stretch>
            <a:fillRect/>
          </a:stretch>
        </p:blipFill>
        <p:spPr>
          <a:xfrm>
            <a:off x="3505200" y="3733800"/>
            <a:ext cx="5463475" cy="2763987"/>
          </a:xfrm>
          <a:prstGeom prst="rect">
            <a:avLst/>
          </a:prstGeom>
        </p:spPr>
      </p:pic>
      <p:sp>
        <p:nvSpPr>
          <p:cNvPr id="9" name="Rectangle 8"/>
          <p:cNvSpPr/>
          <p:nvPr/>
        </p:nvSpPr>
        <p:spPr>
          <a:xfrm>
            <a:off x="76200" y="580072"/>
            <a:ext cx="4648200" cy="1477328"/>
          </a:xfrm>
          <a:prstGeom prst="rect">
            <a:avLst/>
          </a:prstGeom>
        </p:spPr>
        <p:txBody>
          <a:bodyPr wrap="square">
            <a:spAutoFit/>
          </a:bodyPr>
          <a:lstStyle/>
          <a:p>
            <a:r>
              <a:rPr lang="en-US" dirty="0" smtClean="0"/>
              <a:t>Sherman’s photographs are portraits of herself in various scenarios that parody stereotypes of women. A panoply of characters and settings are drawn from sources of popular culture, old movies, television soaps and pulp fiction.</a:t>
            </a:r>
          </a:p>
        </p:txBody>
      </p:sp>
    </p:spTree>
    <p:extLst>
      <p:ext uri="{BB962C8B-B14F-4D97-AF65-F5344CB8AC3E}">
        <p14:creationId xmlns:p14="http://schemas.microsoft.com/office/powerpoint/2010/main" val="3969835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20px-Leonardo_self.jpg"/>
          <p:cNvPicPr>
            <a:picLocks noChangeAspect="1"/>
          </p:cNvPicPr>
          <p:nvPr/>
        </p:nvPicPr>
        <p:blipFill>
          <a:blip r:embed="rId2"/>
          <a:stretch>
            <a:fillRect/>
          </a:stretch>
        </p:blipFill>
        <p:spPr>
          <a:xfrm>
            <a:off x="5562600" y="304800"/>
            <a:ext cx="2987675" cy="4684816"/>
          </a:xfrm>
          <a:prstGeom prst="rect">
            <a:avLst/>
          </a:prstGeom>
        </p:spPr>
      </p:pic>
      <p:pic>
        <p:nvPicPr>
          <p:cNvPr id="6" name="Picture 5" descr="leonardoman.jpg"/>
          <p:cNvPicPr>
            <a:picLocks noChangeAspect="1"/>
          </p:cNvPicPr>
          <p:nvPr/>
        </p:nvPicPr>
        <p:blipFill>
          <a:blip r:embed="rId3"/>
          <a:stretch>
            <a:fillRect/>
          </a:stretch>
        </p:blipFill>
        <p:spPr>
          <a:xfrm>
            <a:off x="533400" y="1828800"/>
            <a:ext cx="4572000" cy="4834441"/>
          </a:xfrm>
          <a:prstGeom prst="rect">
            <a:avLst/>
          </a:prstGeom>
        </p:spPr>
      </p:pic>
      <p:pic>
        <p:nvPicPr>
          <p:cNvPr id="8" name="Picture 7" descr="220px-Da_Vinci_Studies_of_Embryos_Luc_Viatour.jpg"/>
          <p:cNvPicPr>
            <a:picLocks noChangeAspect="1"/>
          </p:cNvPicPr>
          <p:nvPr/>
        </p:nvPicPr>
        <p:blipFill>
          <a:blip r:embed="rId4"/>
          <a:stretch>
            <a:fillRect/>
          </a:stretch>
        </p:blipFill>
        <p:spPr>
          <a:xfrm rot="378194">
            <a:off x="6324600" y="3191010"/>
            <a:ext cx="2370138" cy="3482194"/>
          </a:xfrm>
          <a:prstGeom prst="rect">
            <a:avLst/>
          </a:prstGeom>
        </p:spPr>
      </p:pic>
      <p:sp>
        <p:nvSpPr>
          <p:cNvPr id="9" name="Rectangle 8"/>
          <p:cNvSpPr/>
          <p:nvPr/>
        </p:nvSpPr>
        <p:spPr>
          <a:xfrm>
            <a:off x="304800" y="609600"/>
            <a:ext cx="5181600" cy="1200329"/>
          </a:xfrm>
          <a:prstGeom prst="rect">
            <a:avLst/>
          </a:prstGeom>
        </p:spPr>
        <p:txBody>
          <a:bodyPr wrap="square">
            <a:spAutoFit/>
          </a:bodyPr>
          <a:lstStyle/>
          <a:p>
            <a:r>
              <a:rPr lang="en-US" dirty="0" smtClean="0"/>
              <a:t>Leonardo </a:t>
            </a:r>
            <a:r>
              <a:rPr lang="en-US" dirty="0" err="1" smtClean="0"/>
              <a:t>da</a:t>
            </a:r>
            <a:r>
              <a:rPr lang="en-US" dirty="0" smtClean="0"/>
              <a:t> Vinci (1452-1519) was an Italian Renaissance Artist among many other talents. He is widely considered to be one of the greatest painters of all time. </a:t>
            </a:r>
            <a:endParaRPr lang="en-GB" dirty="0"/>
          </a:p>
        </p:txBody>
      </p:sp>
      <p:sp>
        <p:nvSpPr>
          <p:cNvPr id="10" name="TextBox 9"/>
          <p:cNvSpPr txBox="1"/>
          <p:nvPr/>
        </p:nvSpPr>
        <p:spPr>
          <a:xfrm>
            <a:off x="0" y="0"/>
            <a:ext cx="3886200" cy="584776"/>
          </a:xfrm>
          <a:prstGeom prst="rect">
            <a:avLst/>
          </a:prstGeom>
          <a:noFill/>
        </p:spPr>
        <p:txBody>
          <a:bodyPr wrap="square" rtlCol="0">
            <a:spAutoFit/>
          </a:bodyPr>
          <a:lstStyle/>
          <a:p>
            <a:r>
              <a:rPr lang="en-GB" sz="3200" b="1" u="sng" dirty="0" smtClean="0"/>
              <a:t>Leonardo </a:t>
            </a:r>
            <a:r>
              <a:rPr lang="en-GB" sz="3200" b="1" u="sng" dirty="0" err="1" smtClean="0"/>
              <a:t>da</a:t>
            </a:r>
            <a:r>
              <a:rPr lang="en-GB" sz="3200" b="1" u="sng" dirty="0" smtClean="0"/>
              <a:t> Vinci</a:t>
            </a:r>
            <a:endParaRPr lang="en-GB" sz="3200" b="1" u="sng" dirty="0"/>
          </a:p>
        </p:txBody>
      </p:sp>
    </p:spTree>
    <p:extLst>
      <p:ext uri="{BB962C8B-B14F-4D97-AF65-F5344CB8AC3E}">
        <p14:creationId xmlns:p14="http://schemas.microsoft.com/office/powerpoint/2010/main" val="917304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52400"/>
            <a:ext cx="3581400" cy="523220"/>
          </a:xfrm>
          <a:prstGeom prst="rect">
            <a:avLst/>
          </a:prstGeom>
          <a:noFill/>
        </p:spPr>
        <p:txBody>
          <a:bodyPr wrap="square" rtlCol="0">
            <a:spAutoFit/>
          </a:bodyPr>
          <a:lstStyle/>
          <a:p>
            <a:r>
              <a:rPr lang="en-GB" sz="2800" b="1" u="sng" dirty="0" err="1" smtClean="0"/>
              <a:t>Lucin</a:t>
            </a:r>
            <a:r>
              <a:rPr lang="en-GB" sz="2800" b="1" u="sng" dirty="0" smtClean="0"/>
              <a:t> Freud</a:t>
            </a:r>
            <a:endParaRPr lang="en-GB" sz="2800" b="1" u="sng" dirty="0"/>
          </a:p>
        </p:txBody>
      </p:sp>
      <p:sp>
        <p:nvSpPr>
          <p:cNvPr id="5" name="Rectangle 4"/>
          <p:cNvSpPr/>
          <p:nvPr/>
        </p:nvSpPr>
        <p:spPr>
          <a:xfrm>
            <a:off x="5766152" y="6400800"/>
            <a:ext cx="3377848" cy="369332"/>
          </a:xfrm>
          <a:prstGeom prst="rect">
            <a:avLst/>
          </a:prstGeom>
        </p:spPr>
        <p:txBody>
          <a:bodyPr wrap="none">
            <a:spAutoFit/>
          </a:bodyPr>
          <a:lstStyle/>
          <a:p>
            <a:r>
              <a:rPr lang="en-US" dirty="0" smtClean="0"/>
              <a:t>http://</a:t>
            </a:r>
            <a:r>
              <a:rPr lang="en-US" dirty="0" err="1" smtClean="0"/>
              <a:t>www.npg.org.uk/freudsite</a:t>
            </a:r>
            <a:r>
              <a:rPr lang="en-US" dirty="0" smtClean="0"/>
              <a:t>/</a:t>
            </a:r>
            <a:endParaRPr lang="en-GB" dirty="0"/>
          </a:p>
        </p:txBody>
      </p:sp>
      <p:sp>
        <p:nvSpPr>
          <p:cNvPr id="11" name="Rectangle 10"/>
          <p:cNvSpPr/>
          <p:nvPr/>
        </p:nvSpPr>
        <p:spPr>
          <a:xfrm>
            <a:off x="2057400" y="152400"/>
            <a:ext cx="7239000" cy="923330"/>
          </a:xfrm>
          <a:prstGeom prst="rect">
            <a:avLst/>
          </a:prstGeom>
        </p:spPr>
        <p:txBody>
          <a:bodyPr wrap="square">
            <a:spAutoFit/>
          </a:bodyPr>
          <a:lstStyle/>
          <a:p>
            <a:r>
              <a:rPr lang="en-US" i="1" dirty="0" smtClean="0"/>
              <a:t>'I've always wanted to create drama in my pictures, which is why I paint people. It's people who have brought drama to pictures from the beginning. The simplest human gestures tell stories.'</a:t>
            </a:r>
            <a:endParaRPr lang="en-GB" dirty="0"/>
          </a:p>
        </p:txBody>
      </p:sp>
      <p:pic>
        <p:nvPicPr>
          <p:cNvPr id="12" name="Picture 11" descr="hpimage.jpg"/>
          <p:cNvPicPr>
            <a:picLocks noChangeAspect="1"/>
          </p:cNvPicPr>
          <p:nvPr/>
        </p:nvPicPr>
        <p:blipFill>
          <a:blip r:embed="rId2"/>
          <a:stretch>
            <a:fillRect/>
          </a:stretch>
        </p:blipFill>
        <p:spPr>
          <a:xfrm>
            <a:off x="152400" y="1066800"/>
            <a:ext cx="4191000" cy="4738035"/>
          </a:xfrm>
          <a:prstGeom prst="rect">
            <a:avLst/>
          </a:prstGeom>
        </p:spPr>
      </p:pic>
      <p:sp>
        <p:nvSpPr>
          <p:cNvPr id="13" name="Rectangle 12"/>
          <p:cNvSpPr/>
          <p:nvPr/>
        </p:nvSpPr>
        <p:spPr>
          <a:xfrm>
            <a:off x="609600" y="5791200"/>
            <a:ext cx="3083597" cy="369332"/>
          </a:xfrm>
          <a:prstGeom prst="rect">
            <a:avLst/>
          </a:prstGeom>
        </p:spPr>
        <p:txBody>
          <a:bodyPr wrap="none">
            <a:spAutoFit/>
          </a:bodyPr>
          <a:lstStyle/>
          <a:p>
            <a:r>
              <a:rPr lang="en-US" b="1" dirty="0" smtClean="0"/>
              <a:t>Reflection (Self-portrait), 1985</a:t>
            </a:r>
            <a:endParaRPr lang="en-GB" dirty="0"/>
          </a:p>
        </p:txBody>
      </p:sp>
      <p:pic>
        <p:nvPicPr>
          <p:cNvPr id="14" name="Picture 13" descr="exhib1.gif"/>
          <p:cNvPicPr>
            <a:picLocks noChangeAspect="1"/>
          </p:cNvPicPr>
          <p:nvPr/>
        </p:nvPicPr>
        <p:blipFill>
          <a:blip r:embed="rId3"/>
          <a:stretch>
            <a:fillRect/>
          </a:stretch>
        </p:blipFill>
        <p:spPr>
          <a:xfrm>
            <a:off x="5114925" y="1143000"/>
            <a:ext cx="3495675" cy="5084619"/>
          </a:xfrm>
          <a:prstGeom prst="rect">
            <a:avLst/>
          </a:prstGeom>
        </p:spPr>
      </p:pic>
      <p:sp>
        <p:nvSpPr>
          <p:cNvPr id="15" name="TextBox 14"/>
          <p:cNvSpPr txBox="1"/>
          <p:nvPr/>
        </p:nvSpPr>
        <p:spPr>
          <a:xfrm>
            <a:off x="152400" y="6248400"/>
            <a:ext cx="5257800" cy="646331"/>
          </a:xfrm>
          <a:prstGeom prst="rect">
            <a:avLst/>
          </a:prstGeom>
          <a:noFill/>
        </p:spPr>
        <p:txBody>
          <a:bodyPr wrap="square" rtlCol="0">
            <a:spAutoFit/>
          </a:bodyPr>
          <a:lstStyle/>
          <a:p>
            <a:r>
              <a:rPr lang="en-GB" dirty="0" smtClean="0"/>
              <a:t>Current exhibition on at the National Portrait Gallery London 9</a:t>
            </a:r>
            <a:r>
              <a:rPr lang="en-GB" baseline="30000" dirty="0" smtClean="0"/>
              <a:t>th</a:t>
            </a:r>
            <a:r>
              <a:rPr lang="en-GB" dirty="0" smtClean="0"/>
              <a:t> Feb </a:t>
            </a:r>
            <a:r>
              <a:rPr lang="en-US" dirty="0" smtClean="0"/>
              <a:t>–</a:t>
            </a:r>
            <a:r>
              <a:rPr lang="en-GB" dirty="0" smtClean="0"/>
              <a:t> 27</a:t>
            </a:r>
            <a:r>
              <a:rPr lang="en-GB" baseline="30000" dirty="0" smtClean="0"/>
              <a:t>th</a:t>
            </a:r>
            <a:r>
              <a:rPr lang="en-GB" dirty="0" smtClean="0"/>
              <a:t> May</a:t>
            </a:r>
            <a:endParaRPr lang="en-GB" dirty="0"/>
          </a:p>
        </p:txBody>
      </p:sp>
      <p:sp>
        <p:nvSpPr>
          <p:cNvPr id="16" name="Right Arrow 15"/>
          <p:cNvSpPr/>
          <p:nvPr/>
        </p:nvSpPr>
        <p:spPr>
          <a:xfrm>
            <a:off x="4724400" y="6553200"/>
            <a:ext cx="899160" cy="304800"/>
          </a:xfrm>
          <a:prstGeom prst="rightArrow">
            <a:avLst/>
          </a:prstGeom>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50111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5638800"/>
            <a:ext cx="8458200" cy="1200150"/>
          </a:xfrm>
          <a:prstGeom prst="rect">
            <a:avLst/>
          </a:prstGeom>
          <a:noFill/>
        </p:spPr>
        <p:txBody>
          <a:bodyPr>
            <a:spAutoFit/>
          </a:bodyPr>
          <a:lstStyle/>
          <a:p>
            <a:pPr marL="800100" lvl="1" indent="-342900" fontAlgn="auto">
              <a:spcBef>
                <a:spcPts val="0"/>
              </a:spcBef>
              <a:spcAft>
                <a:spcPts val="0"/>
              </a:spcAft>
              <a:defRPr/>
            </a:pPr>
            <a:endParaRPr lang="en-GB" dirty="0" smtClean="0">
              <a:latin typeface="+mn-lt"/>
            </a:endParaRPr>
          </a:p>
          <a:p>
            <a:pPr marL="342900" indent="-342900" fontAlgn="auto">
              <a:spcBef>
                <a:spcPts val="0"/>
              </a:spcBef>
              <a:spcAft>
                <a:spcPts val="0"/>
              </a:spcAft>
              <a:defRPr/>
            </a:pPr>
            <a:r>
              <a:rPr lang="en-GB" dirty="0" smtClean="0">
                <a:latin typeface="+mn-lt"/>
              </a:rPr>
              <a:t>“</a:t>
            </a:r>
            <a:r>
              <a:rPr lang="en-GB" dirty="0">
                <a:latin typeface="+mn-lt"/>
              </a:rPr>
              <a:t>The Great Bear”</a:t>
            </a:r>
            <a:r>
              <a:rPr lang="en-GB" dirty="0" smtClean="0">
                <a:latin typeface="+mn-lt"/>
              </a:rPr>
              <a:t> 1992 </a:t>
            </a:r>
            <a:r>
              <a:rPr lang="en-US" dirty="0">
                <a:latin typeface="+mn-lt"/>
              </a:rPr>
              <a:t>–</a:t>
            </a:r>
            <a:r>
              <a:rPr lang="en-GB" dirty="0">
                <a:latin typeface="+mn-lt"/>
              </a:rPr>
              <a:t> </a:t>
            </a:r>
            <a:r>
              <a:rPr lang="en-GB" dirty="0" smtClean="0">
                <a:latin typeface="+mn-lt"/>
              </a:rPr>
              <a:t>links people of popular culture together.</a:t>
            </a:r>
          </a:p>
          <a:p>
            <a:pPr marL="342900" indent="-342900" fontAlgn="auto">
              <a:spcBef>
                <a:spcPts val="0"/>
              </a:spcBef>
              <a:spcAft>
                <a:spcPts val="0"/>
              </a:spcAft>
              <a:buFontTx/>
              <a:buAutoNum type="arabicPeriod" startAt="7"/>
              <a:defRPr/>
            </a:pPr>
            <a:endParaRPr lang="en-GB" dirty="0" smtClean="0">
              <a:latin typeface="+mn-lt"/>
            </a:endParaRPr>
          </a:p>
          <a:p>
            <a:pPr fontAlgn="auto">
              <a:spcBef>
                <a:spcPts val="0"/>
              </a:spcBef>
              <a:spcAft>
                <a:spcPts val="0"/>
              </a:spcAft>
              <a:defRPr/>
            </a:pPr>
            <a:endParaRPr lang="en-GB" dirty="0">
              <a:latin typeface="+mn-lt"/>
            </a:endParaRPr>
          </a:p>
        </p:txBody>
      </p:sp>
      <p:pic>
        <p:nvPicPr>
          <p:cNvPr id="6" name="Picture 5" descr="3091547461_9f9cf42fba.jpg"/>
          <p:cNvPicPr>
            <a:picLocks noChangeAspect="1"/>
          </p:cNvPicPr>
          <p:nvPr/>
        </p:nvPicPr>
        <p:blipFill>
          <a:blip r:embed="rId2"/>
          <a:stretch>
            <a:fillRect/>
          </a:stretch>
        </p:blipFill>
        <p:spPr>
          <a:xfrm>
            <a:off x="2590800" y="762000"/>
            <a:ext cx="6504878" cy="4800600"/>
          </a:xfrm>
          <a:prstGeom prst="rect">
            <a:avLst/>
          </a:prstGeom>
        </p:spPr>
      </p:pic>
      <p:pic>
        <p:nvPicPr>
          <p:cNvPr id="7" name="Picture 6" descr="the_great_bear.jpg"/>
          <p:cNvPicPr>
            <a:picLocks noChangeAspect="1"/>
          </p:cNvPicPr>
          <p:nvPr/>
        </p:nvPicPr>
        <p:blipFill>
          <a:blip r:embed="rId3"/>
          <a:stretch>
            <a:fillRect/>
          </a:stretch>
        </p:blipFill>
        <p:spPr>
          <a:xfrm>
            <a:off x="148562" y="1676400"/>
            <a:ext cx="4652038" cy="3733800"/>
          </a:xfrm>
          <a:prstGeom prst="rect">
            <a:avLst/>
          </a:prstGeom>
        </p:spPr>
      </p:pic>
      <p:sp>
        <p:nvSpPr>
          <p:cNvPr id="8" name="TextBox 7"/>
          <p:cNvSpPr txBox="1"/>
          <p:nvPr/>
        </p:nvSpPr>
        <p:spPr>
          <a:xfrm>
            <a:off x="152400" y="24824"/>
            <a:ext cx="3657600" cy="584776"/>
          </a:xfrm>
          <a:prstGeom prst="rect">
            <a:avLst/>
          </a:prstGeom>
          <a:noFill/>
        </p:spPr>
        <p:txBody>
          <a:bodyPr wrap="square" rtlCol="0">
            <a:spAutoFit/>
          </a:bodyPr>
          <a:lstStyle/>
          <a:p>
            <a:r>
              <a:rPr lang="en-GB" sz="3200" b="1" u="sng" dirty="0" smtClean="0"/>
              <a:t>Simon Patterson</a:t>
            </a:r>
            <a:endParaRPr lang="en-GB" sz="3200" b="1" u="sng" dirty="0"/>
          </a:p>
        </p:txBody>
      </p:sp>
    </p:spTree>
    <p:extLst>
      <p:ext uri="{BB962C8B-B14F-4D97-AF65-F5344CB8AC3E}">
        <p14:creationId xmlns:p14="http://schemas.microsoft.com/office/powerpoint/2010/main" val="341182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rc_quinn Alison Lapper.jpg"/>
          <p:cNvPicPr>
            <a:picLocks noChangeAspect="1"/>
          </p:cNvPicPr>
          <p:nvPr/>
        </p:nvPicPr>
        <p:blipFill>
          <a:blip r:embed="rId2" cstate="print"/>
          <a:stretch>
            <a:fillRect/>
          </a:stretch>
        </p:blipFill>
        <p:spPr>
          <a:xfrm>
            <a:off x="228600" y="609600"/>
            <a:ext cx="3346940" cy="4290948"/>
          </a:xfrm>
          <a:prstGeom prst="rect">
            <a:avLst/>
          </a:prstGeom>
        </p:spPr>
      </p:pic>
      <p:sp>
        <p:nvSpPr>
          <p:cNvPr id="5" name="TextBox 4"/>
          <p:cNvSpPr txBox="1"/>
          <p:nvPr/>
        </p:nvSpPr>
        <p:spPr>
          <a:xfrm>
            <a:off x="152400" y="5029200"/>
            <a:ext cx="4648200" cy="1569660"/>
          </a:xfrm>
          <a:prstGeom prst="rect">
            <a:avLst/>
          </a:prstGeom>
          <a:noFill/>
        </p:spPr>
        <p:txBody>
          <a:bodyPr wrap="square" rtlCol="0">
            <a:spAutoFit/>
          </a:bodyPr>
          <a:lstStyle/>
          <a:p>
            <a:r>
              <a:rPr lang="en-GB" sz="1600" dirty="0" smtClean="0"/>
              <a:t>Quinn is inspired </a:t>
            </a:r>
            <a:r>
              <a:rPr lang="en-GB" sz="1600" dirty="0"/>
              <a:t>to work with </a:t>
            </a:r>
            <a:r>
              <a:rPr lang="en-GB" sz="1600" dirty="0" smtClean="0"/>
              <a:t>physical </a:t>
            </a:r>
            <a:r>
              <a:rPr lang="en-GB" sz="1600" dirty="0"/>
              <a:t>deformity.</a:t>
            </a:r>
            <a:r>
              <a:rPr lang="en-GB" sz="1600" dirty="0" smtClean="0"/>
              <a:t/>
            </a:r>
            <a:br>
              <a:rPr lang="en-GB" sz="1600" dirty="0" smtClean="0"/>
            </a:br>
            <a:r>
              <a:rPr lang="en-GB" sz="1600" dirty="0"/>
              <a:t>Looking at fragmented </a:t>
            </a:r>
            <a:r>
              <a:rPr lang="en-GB" sz="1600" dirty="0" smtClean="0"/>
              <a:t>sculptures </a:t>
            </a:r>
            <a:r>
              <a:rPr lang="en-GB" sz="1600" dirty="0"/>
              <a:t>in the British Museum, he wondered how viewers would respond to bodies that had been damaged during their lifetime rather than after being transformed into objects through artistic representation.</a:t>
            </a:r>
          </a:p>
        </p:txBody>
      </p:sp>
      <p:pic>
        <p:nvPicPr>
          <p:cNvPr id="6" name="Picture 5" descr="Robert Bosch MLK_dominos.jpg"/>
          <p:cNvPicPr>
            <a:picLocks noChangeAspect="1"/>
          </p:cNvPicPr>
          <p:nvPr/>
        </p:nvPicPr>
        <p:blipFill>
          <a:blip r:embed="rId3" cstate="print"/>
          <a:stretch>
            <a:fillRect/>
          </a:stretch>
        </p:blipFill>
        <p:spPr>
          <a:xfrm>
            <a:off x="4889524" y="1676400"/>
            <a:ext cx="4025876" cy="4876800"/>
          </a:xfrm>
          <a:prstGeom prst="rect">
            <a:avLst/>
          </a:prstGeom>
        </p:spPr>
      </p:pic>
      <p:sp>
        <p:nvSpPr>
          <p:cNvPr id="7" name="TextBox 6"/>
          <p:cNvSpPr txBox="1"/>
          <p:nvPr/>
        </p:nvSpPr>
        <p:spPr>
          <a:xfrm>
            <a:off x="4876800" y="739914"/>
            <a:ext cx="3456384" cy="707886"/>
          </a:xfrm>
          <a:prstGeom prst="rect">
            <a:avLst/>
          </a:prstGeom>
          <a:noFill/>
        </p:spPr>
        <p:txBody>
          <a:bodyPr wrap="square" rtlCol="0">
            <a:spAutoFit/>
          </a:bodyPr>
          <a:lstStyle/>
          <a:p>
            <a:r>
              <a:rPr lang="en-GB" sz="2000" dirty="0" smtClean="0"/>
              <a:t>Portrait of Martin Luther King made out of dominoes.</a:t>
            </a:r>
            <a:endParaRPr lang="en-GB" sz="2000" dirty="0"/>
          </a:p>
        </p:txBody>
      </p:sp>
      <p:sp>
        <p:nvSpPr>
          <p:cNvPr id="9" name="Rectangle 8"/>
          <p:cNvSpPr/>
          <p:nvPr/>
        </p:nvSpPr>
        <p:spPr>
          <a:xfrm>
            <a:off x="191266" y="-76200"/>
            <a:ext cx="1942334" cy="523220"/>
          </a:xfrm>
          <a:prstGeom prst="rect">
            <a:avLst/>
          </a:prstGeom>
        </p:spPr>
        <p:txBody>
          <a:bodyPr wrap="none">
            <a:spAutoFit/>
          </a:bodyPr>
          <a:lstStyle/>
          <a:p>
            <a:r>
              <a:rPr lang="en-GB" sz="2800" b="1" u="sng" dirty="0" smtClean="0"/>
              <a:t>Marc Quinn</a:t>
            </a:r>
            <a:endParaRPr lang="en-GB" sz="2800" b="1" u="sng" dirty="0"/>
          </a:p>
        </p:txBody>
      </p:sp>
      <p:sp>
        <p:nvSpPr>
          <p:cNvPr id="10" name="Rectangle 9"/>
          <p:cNvSpPr/>
          <p:nvPr/>
        </p:nvSpPr>
        <p:spPr>
          <a:xfrm>
            <a:off x="4876800" y="0"/>
            <a:ext cx="2160793" cy="523220"/>
          </a:xfrm>
          <a:prstGeom prst="rect">
            <a:avLst/>
          </a:prstGeom>
        </p:spPr>
        <p:txBody>
          <a:bodyPr wrap="none">
            <a:spAutoFit/>
          </a:bodyPr>
          <a:lstStyle/>
          <a:p>
            <a:r>
              <a:rPr lang="en-GB" sz="2800" b="1" u="sng" dirty="0" smtClean="0"/>
              <a:t>Robert Bosch </a:t>
            </a:r>
            <a:endParaRPr lang="en-GB" sz="2800" b="1" u="sng" dirty="0"/>
          </a:p>
        </p:txBody>
      </p:sp>
    </p:spTree>
    <p:extLst>
      <p:ext uri="{BB962C8B-B14F-4D97-AF65-F5344CB8AC3E}">
        <p14:creationId xmlns:p14="http://schemas.microsoft.com/office/powerpoint/2010/main" val="969832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ris ofili No Woman No Cry.gif"/>
          <p:cNvPicPr>
            <a:picLocks noChangeAspect="1"/>
          </p:cNvPicPr>
          <p:nvPr/>
        </p:nvPicPr>
        <p:blipFill>
          <a:blip r:embed="rId2" cstate="print"/>
          <a:stretch>
            <a:fillRect/>
          </a:stretch>
        </p:blipFill>
        <p:spPr>
          <a:xfrm>
            <a:off x="2209800" y="609600"/>
            <a:ext cx="4752528" cy="5544616"/>
          </a:xfrm>
          <a:prstGeom prst="rect">
            <a:avLst/>
          </a:prstGeom>
        </p:spPr>
      </p:pic>
      <p:sp>
        <p:nvSpPr>
          <p:cNvPr id="5" name="TextBox 4"/>
          <p:cNvSpPr txBox="1"/>
          <p:nvPr/>
        </p:nvSpPr>
        <p:spPr>
          <a:xfrm>
            <a:off x="2286000" y="6172200"/>
            <a:ext cx="5181600" cy="646331"/>
          </a:xfrm>
          <a:prstGeom prst="rect">
            <a:avLst/>
          </a:prstGeom>
          <a:noFill/>
        </p:spPr>
        <p:txBody>
          <a:bodyPr wrap="square" rtlCol="0">
            <a:spAutoFit/>
          </a:bodyPr>
          <a:lstStyle/>
          <a:p>
            <a:r>
              <a:rPr lang="en-GB" dirty="0" smtClean="0"/>
              <a:t>No Woman No Cry 1998. Uses mixed media,</a:t>
            </a:r>
          </a:p>
          <a:p>
            <a:r>
              <a:rPr lang="en-GB" dirty="0" smtClean="0"/>
              <a:t> including </a:t>
            </a:r>
            <a:r>
              <a:rPr lang="en-GB" b="1" dirty="0" smtClean="0"/>
              <a:t>elephant dung</a:t>
            </a:r>
            <a:r>
              <a:rPr lang="en-GB" dirty="0" smtClean="0"/>
              <a:t>!</a:t>
            </a:r>
            <a:endParaRPr lang="en-GB" dirty="0"/>
          </a:p>
        </p:txBody>
      </p:sp>
      <p:sp>
        <p:nvSpPr>
          <p:cNvPr id="6" name="Rectangle 5"/>
          <p:cNvSpPr/>
          <p:nvPr/>
        </p:nvSpPr>
        <p:spPr>
          <a:xfrm>
            <a:off x="3657600" y="-76200"/>
            <a:ext cx="1831751" cy="584776"/>
          </a:xfrm>
          <a:prstGeom prst="rect">
            <a:avLst/>
          </a:prstGeom>
        </p:spPr>
        <p:txBody>
          <a:bodyPr wrap="none">
            <a:spAutoFit/>
          </a:bodyPr>
          <a:lstStyle/>
          <a:p>
            <a:r>
              <a:rPr lang="en-GB" sz="3200" b="1" u="sng" dirty="0" smtClean="0"/>
              <a:t>Chris </a:t>
            </a:r>
            <a:r>
              <a:rPr lang="en-GB" sz="3200" b="1" u="sng" dirty="0" err="1" smtClean="0"/>
              <a:t>Ofili</a:t>
            </a:r>
            <a:r>
              <a:rPr lang="en-GB" sz="3200" b="1" u="sng" dirty="0" smtClean="0"/>
              <a:t> </a:t>
            </a:r>
            <a:endParaRPr lang="en-GB" sz="3200" b="1" u="sng" dirty="0"/>
          </a:p>
        </p:txBody>
      </p:sp>
    </p:spTree>
    <p:extLst>
      <p:ext uri="{BB962C8B-B14F-4D97-AF65-F5344CB8AC3E}">
        <p14:creationId xmlns:p14="http://schemas.microsoft.com/office/powerpoint/2010/main" val="1462041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rtwork_warhol_elvis_double.jpg"/>
          <p:cNvPicPr>
            <a:picLocks noGrp="1" noChangeAspect="1"/>
          </p:cNvPicPr>
          <p:nvPr>
            <p:ph idx="1"/>
          </p:nvPr>
        </p:nvPicPr>
        <p:blipFill>
          <a:blip r:embed="rId2" cstate="print"/>
          <a:stretch>
            <a:fillRect/>
          </a:stretch>
        </p:blipFill>
        <p:spPr>
          <a:xfrm>
            <a:off x="533400" y="914399"/>
            <a:ext cx="8305800" cy="4103207"/>
          </a:xfrm>
          <a:prstGeom prst="rect">
            <a:avLst/>
          </a:prstGeom>
        </p:spPr>
      </p:pic>
      <p:sp>
        <p:nvSpPr>
          <p:cNvPr id="5" name="TextBox 4"/>
          <p:cNvSpPr txBox="1"/>
          <p:nvPr/>
        </p:nvSpPr>
        <p:spPr>
          <a:xfrm>
            <a:off x="533400" y="5257800"/>
            <a:ext cx="8077200" cy="1323439"/>
          </a:xfrm>
          <a:prstGeom prst="rect">
            <a:avLst/>
          </a:prstGeom>
          <a:noFill/>
        </p:spPr>
        <p:txBody>
          <a:bodyPr wrap="square" rtlCol="0">
            <a:spAutoFit/>
          </a:bodyPr>
          <a:lstStyle/>
          <a:p>
            <a:r>
              <a:rPr lang="en-GB" sz="2000" dirty="0" smtClean="0"/>
              <a:t>‘Elvis. 1962’. </a:t>
            </a:r>
            <a:r>
              <a:rPr lang="en-GB" sz="2000" dirty="0" err="1" smtClean="0"/>
              <a:t>Screenprinting</a:t>
            </a:r>
            <a:r>
              <a:rPr lang="en-GB" sz="2000" dirty="0" smtClean="0"/>
              <a:t> on silk. At that time Elvis was seen everywhere- on TV, magazines, newspapers. The way his image is repeated over and over seems like a comment on that. The fact that the image of Elvis seems to be fading away could be significant...</a:t>
            </a:r>
            <a:endParaRPr lang="en-GB" sz="2000" dirty="0"/>
          </a:p>
        </p:txBody>
      </p:sp>
      <p:sp>
        <p:nvSpPr>
          <p:cNvPr id="6" name="Rectangle 5"/>
          <p:cNvSpPr/>
          <p:nvPr/>
        </p:nvSpPr>
        <p:spPr>
          <a:xfrm>
            <a:off x="381000" y="0"/>
            <a:ext cx="2408031" cy="584776"/>
          </a:xfrm>
          <a:prstGeom prst="rect">
            <a:avLst/>
          </a:prstGeom>
        </p:spPr>
        <p:txBody>
          <a:bodyPr wrap="none">
            <a:spAutoFit/>
          </a:bodyPr>
          <a:lstStyle/>
          <a:p>
            <a:r>
              <a:rPr lang="en-GB" sz="3200" b="1" u="sng" dirty="0" smtClean="0"/>
              <a:t>Andy Warhol </a:t>
            </a:r>
            <a:endParaRPr lang="en-GB" sz="3200" b="1" u="sng" dirty="0"/>
          </a:p>
        </p:txBody>
      </p:sp>
    </p:spTree>
    <p:extLst>
      <p:ext uri="{BB962C8B-B14F-4D97-AF65-F5344CB8AC3E}">
        <p14:creationId xmlns:p14="http://schemas.microsoft.com/office/powerpoint/2010/main" val="3127232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057400" y="-304800"/>
            <a:ext cx="8229600" cy="1401762"/>
          </a:xfrm>
        </p:spPr>
        <p:txBody>
          <a:bodyPr>
            <a:normAutofit fontScale="90000"/>
          </a:bodyPr>
          <a:lstStyle/>
          <a:p>
            <a:r>
              <a:rPr lang="en-GB" dirty="0" smtClean="0"/>
              <a:t/>
            </a:r>
            <a:br>
              <a:rPr lang="en-GB" dirty="0" smtClean="0"/>
            </a:br>
            <a:r>
              <a:rPr lang="en-GB" b="1" u="sng" dirty="0" smtClean="0"/>
              <a:t>Elizabeth Peyton</a:t>
            </a:r>
            <a:r>
              <a:rPr lang="en-GB" dirty="0" smtClean="0"/>
              <a:t/>
            </a:r>
            <a:br>
              <a:rPr lang="en-GB" dirty="0" smtClean="0"/>
            </a:br>
            <a:endParaRPr lang="en-GB" dirty="0"/>
          </a:p>
        </p:txBody>
      </p:sp>
      <p:pic>
        <p:nvPicPr>
          <p:cNvPr id="5" name="Picture 2" descr="http://www.postmedia.net/01/peyton.jpg"/>
          <p:cNvPicPr>
            <a:picLocks noChangeAspect="1" noChangeArrowheads="1"/>
          </p:cNvPicPr>
          <p:nvPr/>
        </p:nvPicPr>
        <p:blipFill>
          <a:blip r:embed="rId2" cstate="print"/>
          <a:srcRect/>
          <a:stretch>
            <a:fillRect/>
          </a:stretch>
        </p:blipFill>
        <p:spPr bwMode="auto">
          <a:xfrm>
            <a:off x="381000" y="914399"/>
            <a:ext cx="3657600" cy="4855221"/>
          </a:xfrm>
          <a:prstGeom prst="rect">
            <a:avLst/>
          </a:prstGeom>
          <a:noFill/>
        </p:spPr>
      </p:pic>
      <p:pic>
        <p:nvPicPr>
          <p:cNvPr id="6" name="Picture 4" descr="http://www.postmedia.net/01/peyton3.jpg"/>
          <p:cNvPicPr>
            <a:picLocks noChangeAspect="1" noChangeArrowheads="1"/>
          </p:cNvPicPr>
          <p:nvPr/>
        </p:nvPicPr>
        <p:blipFill>
          <a:blip r:embed="rId3" cstate="print"/>
          <a:srcRect/>
          <a:stretch>
            <a:fillRect/>
          </a:stretch>
        </p:blipFill>
        <p:spPr bwMode="auto">
          <a:xfrm>
            <a:off x="5029200" y="1219200"/>
            <a:ext cx="3581400" cy="4712368"/>
          </a:xfrm>
          <a:prstGeom prst="rect">
            <a:avLst/>
          </a:prstGeom>
          <a:noFill/>
        </p:spPr>
      </p:pic>
      <p:sp>
        <p:nvSpPr>
          <p:cNvPr id="7" name="Rectangle 6"/>
          <p:cNvSpPr/>
          <p:nvPr/>
        </p:nvSpPr>
        <p:spPr>
          <a:xfrm>
            <a:off x="4267200" y="228600"/>
            <a:ext cx="4572000" cy="1200329"/>
          </a:xfrm>
          <a:prstGeom prst="rect">
            <a:avLst/>
          </a:prstGeom>
        </p:spPr>
        <p:txBody>
          <a:bodyPr>
            <a:spAutoFit/>
          </a:bodyPr>
          <a:lstStyle/>
          <a:p>
            <a:r>
              <a:rPr lang="en-US" dirty="0" smtClean="0"/>
              <a:t>Peyton painted numerous celebrities in her distinct style which renders each of her models with the same red lips, defined eyes and pale skin.</a:t>
            </a:r>
            <a:endParaRPr lang="en-GB" dirty="0"/>
          </a:p>
        </p:txBody>
      </p:sp>
      <p:sp>
        <p:nvSpPr>
          <p:cNvPr id="8" name="Rectangle 7"/>
          <p:cNvSpPr/>
          <p:nvPr/>
        </p:nvSpPr>
        <p:spPr>
          <a:xfrm>
            <a:off x="4724400" y="6059269"/>
            <a:ext cx="4572000" cy="646331"/>
          </a:xfrm>
          <a:prstGeom prst="rect">
            <a:avLst/>
          </a:prstGeom>
        </p:spPr>
        <p:txBody>
          <a:bodyPr>
            <a:spAutoFit/>
          </a:bodyPr>
          <a:lstStyle/>
          <a:p>
            <a:r>
              <a:rPr lang="en-US" dirty="0" smtClean="0"/>
              <a:t>http://</a:t>
            </a:r>
            <a:r>
              <a:rPr lang="en-US" dirty="0" err="1" smtClean="0"/>
              <a:t>www.moma.org/collection/artist.php?artist_id</a:t>
            </a:r>
            <a:r>
              <a:rPr lang="en-US" dirty="0" smtClean="0"/>
              <a:t>=8042</a:t>
            </a:r>
            <a:endParaRPr lang="en-GB" dirty="0"/>
          </a:p>
        </p:txBody>
      </p:sp>
      <p:sp>
        <p:nvSpPr>
          <p:cNvPr id="9" name="TextBox 8"/>
          <p:cNvSpPr txBox="1"/>
          <p:nvPr/>
        </p:nvSpPr>
        <p:spPr>
          <a:xfrm>
            <a:off x="457200" y="5867400"/>
            <a:ext cx="2133600" cy="923330"/>
          </a:xfrm>
          <a:prstGeom prst="rect">
            <a:avLst/>
          </a:prstGeom>
          <a:noFill/>
        </p:spPr>
        <p:txBody>
          <a:bodyPr wrap="square" rtlCol="0">
            <a:spAutoFit/>
          </a:bodyPr>
          <a:lstStyle/>
          <a:p>
            <a:r>
              <a:rPr lang="en-GB" dirty="0" smtClean="0"/>
              <a:t>To the right a good </a:t>
            </a:r>
            <a:r>
              <a:rPr lang="en-GB" dirty="0" err="1" smtClean="0"/>
              <a:t>weblink</a:t>
            </a:r>
            <a:r>
              <a:rPr lang="en-GB" dirty="0" smtClean="0"/>
              <a:t> for MOMA gallery for this artist</a:t>
            </a:r>
            <a:endParaRPr lang="en-GB" dirty="0"/>
          </a:p>
        </p:txBody>
      </p:sp>
      <p:sp>
        <p:nvSpPr>
          <p:cNvPr id="10" name="Right Arrow 9"/>
          <p:cNvSpPr/>
          <p:nvPr/>
        </p:nvSpPr>
        <p:spPr>
          <a:xfrm>
            <a:off x="3200400" y="6248400"/>
            <a:ext cx="1219200" cy="365760"/>
          </a:xfrm>
          <a:prstGeom prst="rightArrow">
            <a:avLst/>
          </a:prstGeom>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787300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lfred stieglitz.jpg"/>
          <p:cNvPicPr>
            <a:picLocks noChangeAspect="1"/>
          </p:cNvPicPr>
          <p:nvPr/>
        </p:nvPicPr>
        <p:blipFill>
          <a:blip r:embed="rId2" cstate="print"/>
          <a:stretch>
            <a:fillRect/>
          </a:stretch>
        </p:blipFill>
        <p:spPr>
          <a:xfrm>
            <a:off x="3733800" y="76200"/>
            <a:ext cx="5210556" cy="6680200"/>
          </a:xfrm>
          <a:prstGeom prst="rect">
            <a:avLst/>
          </a:prstGeom>
        </p:spPr>
      </p:pic>
      <p:sp>
        <p:nvSpPr>
          <p:cNvPr id="7" name="TextBox 6"/>
          <p:cNvSpPr txBox="1"/>
          <p:nvPr/>
        </p:nvSpPr>
        <p:spPr>
          <a:xfrm>
            <a:off x="304800" y="1905000"/>
            <a:ext cx="3429000" cy="1569660"/>
          </a:xfrm>
          <a:prstGeom prst="rect">
            <a:avLst/>
          </a:prstGeom>
          <a:noFill/>
        </p:spPr>
        <p:txBody>
          <a:bodyPr wrap="square" rtlCol="0">
            <a:spAutoFit/>
          </a:bodyPr>
          <a:lstStyle/>
          <a:p>
            <a:r>
              <a:rPr lang="en-GB" sz="2400" dirty="0" smtClean="0"/>
              <a:t>Artist Georgia O’ </a:t>
            </a:r>
            <a:r>
              <a:rPr lang="en-GB" sz="2400" dirty="0" err="1" smtClean="0"/>
              <a:t>Keeffe’s</a:t>
            </a:r>
            <a:r>
              <a:rPr lang="en-GB" sz="2400" dirty="0" smtClean="0"/>
              <a:t> hands with thimble. An alternative way to make a portrait of somebody.</a:t>
            </a:r>
            <a:endParaRPr lang="en-GB" sz="2400" dirty="0"/>
          </a:p>
        </p:txBody>
      </p:sp>
      <p:sp>
        <p:nvSpPr>
          <p:cNvPr id="8" name="Rectangle 7"/>
          <p:cNvSpPr/>
          <p:nvPr/>
        </p:nvSpPr>
        <p:spPr>
          <a:xfrm>
            <a:off x="310190" y="152400"/>
            <a:ext cx="2977423" cy="646331"/>
          </a:xfrm>
          <a:prstGeom prst="rect">
            <a:avLst/>
          </a:prstGeom>
        </p:spPr>
        <p:txBody>
          <a:bodyPr wrap="none">
            <a:spAutoFit/>
          </a:bodyPr>
          <a:lstStyle/>
          <a:p>
            <a:r>
              <a:rPr lang="en-GB" sz="3600" b="1" u="sng" dirty="0" smtClean="0"/>
              <a:t>Alfred Stieglitz </a:t>
            </a:r>
            <a:endParaRPr lang="en-GB" sz="3600" b="1" u="sng" dirty="0"/>
          </a:p>
        </p:txBody>
      </p:sp>
    </p:spTree>
    <p:extLst>
      <p:ext uri="{BB962C8B-B14F-4D97-AF65-F5344CB8AC3E}">
        <p14:creationId xmlns:p14="http://schemas.microsoft.com/office/powerpoint/2010/main" val="1711557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ichard_billingham_rays_a_laugh_01.jpg"/>
          <p:cNvPicPr>
            <a:picLocks noChangeAspect="1"/>
          </p:cNvPicPr>
          <p:nvPr/>
        </p:nvPicPr>
        <p:blipFill>
          <a:blip r:embed="rId2" cstate="print"/>
          <a:stretch>
            <a:fillRect/>
          </a:stretch>
        </p:blipFill>
        <p:spPr>
          <a:xfrm>
            <a:off x="3992144" y="3124201"/>
            <a:ext cx="4949546" cy="3276600"/>
          </a:xfrm>
          <a:prstGeom prst="rect">
            <a:avLst/>
          </a:prstGeom>
        </p:spPr>
      </p:pic>
      <p:sp>
        <p:nvSpPr>
          <p:cNvPr id="5" name="TextBox 4"/>
          <p:cNvSpPr txBox="1"/>
          <p:nvPr/>
        </p:nvSpPr>
        <p:spPr>
          <a:xfrm>
            <a:off x="4495800" y="264855"/>
            <a:ext cx="4648200" cy="2554545"/>
          </a:xfrm>
          <a:prstGeom prst="rect">
            <a:avLst/>
          </a:prstGeom>
          <a:noFill/>
        </p:spPr>
        <p:txBody>
          <a:bodyPr wrap="square" rtlCol="0">
            <a:spAutoFit/>
          </a:bodyPr>
          <a:lstStyle/>
          <a:p>
            <a:r>
              <a:rPr lang="en-US" sz="2000" dirty="0" smtClean="0"/>
              <a:t>Richard </a:t>
            </a:r>
            <a:r>
              <a:rPr lang="en-US" sz="2000" dirty="0" err="1" smtClean="0"/>
              <a:t>Billingham's</a:t>
            </a:r>
            <a:r>
              <a:rPr lang="en-US" sz="2000" dirty="0" smtClean="0"/>
              <a:t> photographs of his family in their Birmingham flat, published in the book </a:t>
            </a:r>
            <a:r>
              <a:rPr lang="en-US" sz="2000" i="1" dirty="0" smtClean="0"/>
              <a:t>Ray's a Laugh 1996</a:t>
            </a:r>
            <a:r>
              <a:rPr lang="en-US" sz="2000" dirty="0" smtClean="0"/>
              <a:t>, are a stark, painful and often humorous study of the relationships within his own family. They encapsulate many of the critical questions relating to the position of the observer in relation to the observed</a:t>
            </a:r>
            <a:r>
              <a:rPr lang="en-US" sz="2000" i="1" dirty="0" smtClean="0"/>
              <a:t>.</a:t>
            </a:r>
            <a:endParaRPr lang="en-GB" sz="2000" dirty="0"/>
          </a:p>
        </p:txBody>
      </p:sp>
      <p:pic>
        <p:nvPicPr>
          <p:cNvPr id="6" name="Picture 5" descr="richard_billingham_rays_a_laugh_02.jpg"/>
          <p:cNvPicPr>
            <a:picLocks noChangeAspect="1"/>
          </p:cNvPicPr>
          <p:nvPr/>
        </p:nvPicPr>
        <p:blipFill>
          <a:blip r:embed="rId3" cstate="print"/>
          <a:stretch>
            <a:fillRect/>
          </a:stretch>
        </p:blipFill>
        <p:spPr>
          <a:xfrm>
            <a:off x="152400" y="838200"/>
            <a:ext cx="4244915" cy="2835603"/>
          </a:xfrm>
          <a:prstGeom prst="rect">
            <a:avLst/>
          </a:prstGeom>
        </p:spPr>
      </p:pic>
      <p:sp>
        <p:nvSpPr>
          <p:cNvPr id="9" name="Rectangle 8"/>
          <p:cNvSpPr/>
          <p:nvPr/>
        </p:nvSpPr>
        <p:spPr>
          <a:xfrm>
            <a:off x="228600" y="152400"/>
            <a:ext cx="2971336" cy="523220"/>
          </a:xfrm>
          <a:prstGeom prst="rect">
            <a:avLst/>
          </a:prstGeom>
        </p:spPr>
        <p:txBody>
          <a:bodyPr wrap="none">
            <a:spAutoFit/>
          </a:bodyPr>
          <a:lstStyle/>
          <a:p>
            <a:r>
              <a:rPr lang="en-GB" sz="2800" b="1" u="sng" dirty="0" smtClean="0"/>
              <a:t>Richard </a:t>
            </a:r>
            <a:r>
              <a:rPr lang="en-GB" sz="2800" b="1" u="sng" dirty="0" err="1" smtClean="0"/>
              <a:t>Billingham</a:t>
            </a:r>
            <a:r>
              <a:rPr lang="en-GB" sz="2800" b="1" u="sng" dirty="0" smtClean="0"/>
              <a:t> </a:t>
            </a:r>
            <a:endParaRPr lang="en-GB" sz="2800" b="1" u="sng" dirty="0"/>
          </a:p>
        </p:txBody>
      </p:sp>
      <p:pic>
        <p:nvPicPr>
          <p:cNvPr id="10" name="Picture 9" descr="billingham-untitled.jpg"/>
          <p:cNvPicPr>
            <a:picLocks noChangeAspect="1"/>
          </p:cNvPicPr>
          <p:nvPr/>
        </p:nvPicPr>
        <p:blipFill>
          <a:blip r:embed="rId4"/>
          <a:stretch>
            <a:fillRect/>
          </a:stretch>
        </p:blipFill>
        <p:spPr>
          <a:xfrm>
            <a:off x="508000" y="3598862"/>
            <a:ext cx="4673600" cy="3030538"/>
          </a:xfrm>
          <a:prstGeom prst="rect">
            <a:avLst/>
          </a:prstGeom>
        </p:spPr>
      </p:pic>
    </p:spTree>
    <p:extLst>
      <p:ext uri="{BB962C8B-B14F-4D97-AF65-F5344CB8AC3E}">
        <p14:creationId xmlns:p14="http://schemas.microsoft.com/office/powerpoint/2010/main" val="2710705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Yinka shonibare -scrambleforafrica.jpg"/>
          <p:cNvPicPr>
            <a:picLocks noChangeAspect="1"/>
          </p:cNvPicPr>
          <p:nvPr/>
        </p:nvPicPr>
        <p:blipFill>
          <a:blip r:embed="rId2" cstate="print"/>
          <a:stretch>
            <a:fillRect/>
          </a:stretch>
        </p:blipFill>
        <p:spPr>
          <a:xfrm>
            <a:off x="228600" y="3200400"/>
            <a:ext cx="3878725" cy="2971800"/>
          </a:xfrm>
          <a:prstGeom prst="rect">
            <a:avLst/>
          </a:prstGeom>
        </p:spPr>
      </p:pic>
      <p:sp>
        <p:nvSpPr>
          <p:cNvPr id="3" name="TextBox 2"/>
          <p:cNvSpPr txBox="1"/>
          <p:nvPr/>
        </p:nvSpPr>
        <p:spPr>
          <a:xfrm>
            <a:off x="990600" y="6273225"/>
            <a:ext cx="3960440" cy="584775"/>
          </a:xfrm>
          <a:prstGeom prst="rect">
            <a:avLst/>
          </a:prstGeom>
          <a:noFill/>
        </p:spPr>
        <p:txBody>
          <a:bodyPr wrap="square" rtlCol="0">
            <a:spAutoFit/>
          </a:bodyPr>
          <a:lstStyle/>
          <a:p>
            <a:r>
              <a:rPr lang="en-GB" sz="1600" dirty="0" smtClean="0"/>
              <a:t>Scramble For Africa. </a:t>
            </a:r>
          </a:p>
          <a:p>
            <a:r>
              <a:rPr lang="en-GB" sz="1600" dirty="0" smtClean="0"/>
              <a:t>                                       </a:t>
            </a:r>
            <a:endParaRPr lang="en-GB" sz="1600" dirty="0"/>
          </a:p>
        </p:txBody>
      </p:sp>
      <p:pic>
        <p:nvPicPr>
          <p:cNvPr id="4" name="Picture 3" descr="Shonibare-The-Swing-1.jpg"/>
          <p:cNvPicPr>
            <a:picLocks noChangeAspect="1"/>
          </p:cNvPicPr>
          <p:nvPr/>
        </p:nvPicPr>
        <p:blipFill>
          <a:blip r:embed="rId3" cstate="print"/>
          <a:stretch>
            <a:fillRect/>
          </a:stretch>
        </p:blipFill>
        <p:spPr>
          <a:xfrm>
            <a:off x="4343400" y="457200"/>
            <a:ext cx="4651631" cy="5833693"/>
          </a:xfrm>
          <a:prstGeom prst="rect">
            <a:avLst/>
          </a:prstGeom>
        </p:spPr>
      </p:pic>
      <p:sp>
        <p:nvSpPr>
          <p:cNvPr id="5" name="TextBox 4"/>
          <p:cNvSpPr txBox="1"/>
          <p:nvPr/>
        </p:nvSpPr>
        <p:spPr>
          <a:xfrm>
            <a:off x="5619800" y="6400800"/>
            <a:ext cx="3600400" cy="369332"/>
          </a:xfrm>
          <a:prstGeom prst="rect">
            <a:avLst/>
          </a:prstGeom>
          <a:noFill/>
        </p:spPr>
        <p:txBody>
          <a:bodyPr wrap="square" rtlCol="0">
            <a:spAutoFit/>
          </a:bodyPr>
          <a:lstStyle/>
          <a:p>
            <a:r>
              <a:rPr lang="en-GB" dirty="0" smtClean="0"/>
              <a:t>The Swing. 2001. </a:t>
            </a:r>
            <a:endParaRPr lang="en-GB" dirty="0"/>
          </a:p>
        </p:txBody>
      </p:sp>
      <p:sp>
        <p:nvSpPr>
          <p:cNvPr id="6" name="TextBox 5"/>
          <p:cNvSpPr txBox="1"/>
          <p:nvPr/>
        </p:nvSpPr>
        <p:spPr>
          <a:xfrm>
            <a:off x="205408" y="1035784"/>
            <a:ext cx="3528392" cy="1631216"/>
          </a:xfrm>
          <a:prstGeom prst="rect">
            <a:avLst/>
          </a:prstGeom>
          <a:noFill/>
        </p:spPr>
        <p:txBody>
          <a:bodyPr wrap="square" rtlCol="0">
            <a:spAutoFit/>
          </a:bodyPr>
          <a:lstStyle/>
          <a:p>
            <a:r>
              <a:rPr lang="en-GB" sz="2000" dirty="0" smtClean="0"/>
              <a:t>Fashion designer and sculpture artist. These pieces of work show a very surreal representation of the human form.</a:t>
            </a:r>
            <a:endParaRPr lang="en-GB" sz="2000" dirty="0"/>
          </a:p>
        </p:txBody>
      </p:sp>
      <p:sp>
        <p:nvSpPr>
          <p:cNvPr id="7" name="Rectangle 6"/>
          <p:cNvSpPr/>
          <p:nvPr/>
        </p:nvSpPr>
        <p:spPr>
          <a:xfrm>
            <a:off x="228600" y="228600"/>
            <a:ext cx="2596509" cy="523220"/>
          </a:xfrm>
          <a:prstGeom prst="rect">
            <a:avLst/>
          </a:prstGeom>
        </p:spPr>
        <p:txBody>
          <a:bodyPr wrap="none">
            <a:spAutoFit/>
          </a:bodyPr>
          <a:lstStyle/>
          <a:p>
            <a:r>
              <a:rPr lang="en-GB" sz="2800" b="1" u="sng" dirty="0" err="1" smtClean="0"/>
              <a:t>Yinka</a:t>
            </a:r>
            <a:r>
              <a:rPr lang="en-GB" sz="2800" b="1" u="sng" dirty="0" smtClean="0"/>
              <a:t> </a:t>
            </a:r>
            <a:r>
              <a:rPr lang="en-GB" sz="2800" b="1" u="sng" dirty="0" err="1" smtClean="0"/>
              <a:t>Shonibare</a:t>
            </a:r>
            <a:r>
              <a:rPr lang="en-GB" sz="2800" b="1" u="sng" dirty="0" smtClean="0"/>
              <a:t> </a:t>
            </a:r>
            <a:endParaRPr lang="en-GB" sz="2800" b="1" u="sng" dirty="0"/>
          </a:p>
        </p:txBody>
      </p:sp>
    </p:spTree>
    <p:extLst>
      <p:ext uri="{BB962C8B-B14F-4D97-AF65-F5344CB8AC3E}">
        <p14:creationId xmlns:p14="http://schemas.microsoft.com/office/powerpoint/2010/main" val="2106287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ego- jason freeny.jpg"/>
          <p:cNvPicPr>
            <a:picLocks noChangeAspect="1"/>
          </p:cNvPicPr>
          <p:nvPr/>
        </p:nvPicPr>
        <p:blipFill>
          <a:blip r:embed="rId2" cstate="print"/>
          <a:stretch>
            <a:fillRect/>
          </a:stretch>
        </p:blipFill>
        <p:spPr>
          <a:xfrm>
            <a:off x="4239072" y="76200"/>
            <a:ext cx="4752528" cy="6671436"/>
          </a:xfrm>
          <a:prstGeom prst="rect">
            <a:avLst/>
          </a:prstGeom>
        </p:spPr>
      </p:pic>
      <p:sp>
        <p:nvSpPr>
          <p:cNvPr id="3" name="TextBox 2"/>
          <p:cNvSpPr txBox="1"/>
          <p:nvPr/>
        </p:nvSpPr>
        <p:spPr>
          <a:xfrm>
            <a:off x="152400" y="76200"/>
            <a:ext cx="9829800" cy="523220"/>
          </a:xfrm>
          <a:prstGeom prst="rect">
            <a:avLst/>
          </a:prstGeom>
          <a:noFill/>
        </p:spPr>
        <p:txBody>
          <a:bodyPr wrap="square" rtlCol="0">
            <a:spAutoFit/>
          </a:bodyPr>
          <a:lstStyle/>
          <a:p>
            <a:r>
              <a:rPr lang="en-GB" sz="2800" b="1" u="sng" dirty="0" smtClean="0"/>
              <a:t>Jason </a:t>
            </a:r>
            <a:r>
              <a:rPr lang="en-GB" sz="2800" b="1" u="sng" dirty="0" err="1" smtClean="0"/>
              <a:t>Freeny</a:t>
            </a:r>
            <a:r>
              <a:rPr lang="en-GB" sz="2800" b="1" u="sng" dirty="0" smtClean="0"/>
              <a:t> – </a:t>
            </a:r>
            <a:r>
              <a:rPr lang="en-GB" sz="2800" dirty="0" smtClean="0"/>
              <a:t>Contemporary sculpture</a:t>
            </a:r>
            <a:endParaRPr lang="en-GB" sz="2800" dirty="0"/>
          </a:p>
        </p:txBody>
      </p:sp>
      <p:pic>
        <p:nvPicPr>
          <p:cNvPr id="4" name="Picture 3" descr="Mario1000.jpg"/>
          <p:cNvPicPr>
            <a:picLocks noChangeAspect="1"/>
          </p:cNvPicPr>
          <p:nvPr/>
        </p:nvPicPr>
        <p:blipFill>
          <a:blip r:embed="rId3"/>
          <a:stretch>
            <a:fillRect/>
          </a:stretch>
        </p:blipFill>
        <p:spPr>
          <a:xfrm>
            <a:off x="228600" y="870704"/>
            <a:ext cx="3886200" cy="5987296"/>
          </a:xfrm>
          <a:prstGeom prst="rect">
            <a:avLst/>
          </a:prstGeom>
        </p:spPr>
      </p:pic>
    </p:spTree>
    <p:extLst>
      <p:ext uri="{BB962C8B-B14F-4D97-AF65-F5344CB8AC3E}">
        <p14:creationId xmlns:p14="http://schemas.microsoft.com/office/powerpoint/2010/main" val="14800223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472</Words>
  <Application>Microsoft Office PowerPoint</Application>
  <PresentationFormat>On-screen Show (4:3)</PresentationFormat>
  <Paragraphs>47</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PEOPLE  </vt:lpstr>
      <vt:lpstr>PowerPoint Presentation</vt:lpstr>
      <vt:lpstr>PowerPoint Presentation</vt:lpstr>
      <vt:lpstr>PowerPoint Presentation</vt:lpstr>
      <vt:lpstr> Elizabeth Peyton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Julian Opi</vt:lpstr>
      <vt:lpstr>PowerPoint Presentation</vt:lpstr>
      <vt:lpstr>PowerPoint Presentation</vt:lpstr>
      <vt:lpstr>PowerPoint Presentation</vt:lpstr>
      <vt:lpstr>PowerPoint Presentation</vt:lpstr>
    </vt:vector>
  </TitlesOfParts>
  <Company>Arrow Vale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PEOPLE  </dc:title>
  <dc:creator>lwilson</dc:creator>
  <cp:lastModifiedBy>lwilson</cp:lastModifiedBy>
  <cp:revision>1</cp:revision>
  <dcterms:created xsi:type="dcterms:W3CDTF">2014-09-08T13:42:01Z</dcterms:created>
  <dcterms:modified xsi:type="dcterms:W3CDTF">2014-09-08T13:42:24Z</dcterms:modified>
</cp:coreProperties>
</file>