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339086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123916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218280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8331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180302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9A6B7D-7AAC-4CCD-9D66-2441725E356B}"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416382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9A6B7D-7AAC-4CCD-9D66-2441725E356B}" type="datetimeFigureOut">
              <a:rPr lang="en-GB" smtClean="0"/>
              <a:t>08/09/2014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242960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9A6B7D-7AAC-4CCD-9D66-2441725E356B}" type="datetimeFigureOut">
              <a:rPr lang="en-GB" smtClean="0"/>
              <a:t>08/09/2014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362875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A6B7D-7AAC-4CCD-9D66-2441725E356B}" type="datetimeFigureOut">
              <a:rPr lang="en-GB" smtClean="0"/>
              <a:t>08/09/2014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73880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A6B7D-7AAC-4CCD-9D66-2441725E356B}"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249060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A6B7D-7AAC-4CCD-9D66-2441725E356B}"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398531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A6B7D-7AAC-4CCD-9D66-2441725E356B}" type="datetimeFigureOut">
              <a:rPr lang="en-GB" smtClean="0"/>
              <a:t>08/09/2014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CC611-E288-4D9A-948E-BAC8BF393559}" type="slidenum">
              <a:rPr lang="en-GB" smtClean="0"/>
              <a:t>‹#›</a:t>
            </a:fld>
            <a:endParaRPr lang="en-GB"/>
          </a:p>
        </p:txBody>
      </p:sp>
    </p:spTree>
    <p:extLst>
      <p:ext uri="{BB962C8B-B14F-4D97-AF65-F5344CB8AC3E}">
        <p14:creationId xmlns:p14="http://schemas.microsoft.com/office/powerpoint/2010/main" val="192579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936104"/>
          </a:xfrm>
        </p:spPr>
        <p:txBody>
          <a:bodyPr>
            <a:noAutofit/>
          </a:bodyPr>
          <a:lstStyle/>
          <a:p>
            <a:r>
              <a:rPr lang="en-GB" sz="11000" dirty="0" smtClean="0"/>
              <a:t>OBJECTS</a:t>
            </a:r>
            <a:endParaRPr lang="en-GB" sz="11000" dirty="0"/>
          </a:p>
        </p:txBody>
      </p:sp>
    </p:spTree>
    <p:extLst>
      <p:ext uri="{BB962C8B-B14F-4D97-AF65-F5344CB8AC3E}">
        <p14:creationId xmlns:p14="http://schemas.microsoft.com/office/powerpoint/2010/main" val="29215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elly goldsmith No Escape.jpg"/>
          <p:cNvPicPr>
            <a:picLocks noChangeAspect="1"/>
          </p:cNvPicPr>
          <p:nvPr/>
        </p:nvPicPr>
        <p:blipFill>
          <a:blip r:embed="rId2" cstate="print"/>
          <a:stretch>
            <a:fillRect/>
          </a:stretch>
        </p:blipFill>
        <p:spPr>
          <a:xfrm>
            <a:off x="156715" y="838200"/>
            <a:ext cx="5405885" cy="3581400"/>
          </a:xfrm>
          <a:prstGeom prst="rect">
            <a:avLst/>
          </a:prstGeom>
        </p:spPr>
      </p:pic>
      <p:sp>
        <p:nvSpPr>
          <p:cNvPr id="5" name="TextBox 4"/>
          <p:cNvSpPr txBox="1"/>
          <p:nvPr/>
        </p:nvSpPr>
        <p:spPr>
          <a:xfrm>
            <a:off x="228600" y="4572000"/>
            <a:ext cx="3888432" cy="923330"/>
          </a:xfrm>
          <a:prstGeom prst="rect">
            <a:avLst/>
          </a:prstGeom>
          <a:noFill/>
        </p:spPr>
        <p:txBody>
          <a:bodyPr wrap="square" rtlCol="0">
            <a:spAutoFit/>
          </a:bodyPr>
          <a:lstStyle/>
          <a:p>
            <a:r>
              <a:rPr lang="en-GB" b="1" dirty="0" smtClean="0"/>
              <a:t>‘No Escape’ </a:t>
            </a:r>
            <a:r>
              <a:rPr lang="en-GB" dirty="0" smtClean="0"/>
              <a:t>-images </a:t>
            </a:r>
            <a:r>
              <a:rPr lang="en-GB" dirty="0"/>
              <a:t>of flood scenes had been transfer printed onto children's dresses</a:t>
            </a:r>
            <a:r>
              <a:rPr lang="en-GB" sz="1200" dirty="0"/>
              <a:t>.</a:t>
            </a:r>
          </a:p>
        </p:txBody>
      </p:sp>
      <p:sp>
        <p:nvSpPr>
          <p:cNvPr id="10" name="Rectangle 9"/>
          <p:cNvSpPr/>
          <p:nvPr/>
        </p:nvSpPr>
        <p:spPr>
          <a:xfrm>
            <a:off x="4419600" y="4876800"/>
            <a:ext cx="4572000" cy="1938992"/>
          </a:xfrm>
          <a:prstGeom prst="rect">
            <a:avLst/>
          </a:prstGeom>
        </p:spPr>
        <p:txBody>
          <a:bodyPr>
            <a:spAutoFit/>
          </a:bodyPr>
          <a:lstStyle/>
          <a:p>
            <a:r>
              <a:rPr lang="en-US" sz="2000" dirty="0" smtClean="0"/>
              <a:t>Goldsmith’s work uses textile materials and processes as a metaphor for imagining how psychological states, emotions and memories associated with human fragility and loss can be made visible in cloth. </a:t>
            </a:r>
            <a:endParaRPr lang="en-GB" sz="2000" dirty="0"/>
          </a:p>
        </p:txBody>
      </p:sp>
      <p:sp>
        <p:nvSpPr>
          <p:cNvPr id="11" name="Rectangle 10"/>
          <p:cNvSpPr/>
          <p:nvPr/>
        </p:nvSpPr>
        <p:spPr>
          <a:xfrm>
            <a:off x="152400" y="76200"/>
            <a:ext cx="3058049" cy="584776"/>
          </a:xfrm>
          <a:prstGeom prst="rect">
            <a:avLst/>
          </a:prstGeom>
        </p:spPr>
        <p:txBody>
          <a:bodyPr wrap="none">
            <a:spAutoFit/>
          </a:bodyPr>
          <a:lstStyle/>
          <a:p>
            <a:r>
              <a:rPr lang="en-GB" sz="3200" b="1" u="sng" dirty="0" smtClean="0"/>
              <a:t>Shelly Goldsmith </a:t>
            </a:r>
            <a:r>
              <a:rPr lang="en-GB" sz="3200" u="sng" dirty="0" smtClean="0"/>
              <a:t> </a:t>
            </a:r>
            <a:endParaRPr lang="en-GB" sz="3200" u="sng" dirty="0"/>
          </a:p>
        </p:txBody>
      </p:sp>
      <p:pic>
        <p:nvPicPr>
          <p:cNvPr id="12" name="Picture 11" descr="SG6main.jpg"/>
          <p:cNvPicPr>
            <a:picLocks noChangeAspect="1"/>
          </p:cNvPicPr>
          <p:nvPr/>
        </p:nvPicPr>
        <p:blipFill>
          <a:blip r:embed="rId3"/>
          <a:stretch>
            <a:fillRect/>
          </a:stretch>
        </p:blipFill>
        <p:spPr>
          <a:xfrm>
            <a:off x="5812942" y="381000"/>
            <a:ext cx="3102458" cy="4470400"/>
          </a:xfrm>
          <a:prstGeom prst="rect">
            <a:avLst/>
          </a:prstGeom>
        </p:spPr>
      </p:pic>
    </p:spTree>
    <p:extLst>
      <p:ext uri="{BB962C8B-B14F-4D97-AF65-F5344CB8AC3E}">
        <p14:creationId xmlns:p14="http://schemas.microsoft.com/office/powerpoint/2010/main" val="255156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229600" cy="1143000"/>
          </a:xfrm>
        </p:spPr>
        <p:txBody>
          <a:bodyPr>
            <a:normAutofit/>
          </a:bodyPr>
          <a:lstStyle/>
          <a:p>
            <a:r>
              <a:rPr lang="en-GB" sz="3200" b="1" u="sng" dirty="0" smtClean="0"/>
              <a:t>Lisa Milroy</a:t>
            </a:r>
            <a:r>
              <a:rPr lang="en-GB" sz="3200" u="sng" dirty="0" smtClean="0"/>
              <a:t>- </a:t>
            </a:r>
            <a:r>
              <a:rPr lang="en-GB" sz="3200" dirty="0" smtClean="0"/>
              <a:t>collections of ordinary objects</a:t>
            </a:r>
            <a:endParaRPr lang="en-GB"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367840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009899"/>
            <a:ext cx="4180605" cy="292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365104"/>
            <a:ext cx="19621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184129"/>
            <a:ext cx="34099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535087"/>
            <a:ext cx="2600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34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13-225.jpg"/>
          <p:cNvPicPr>
            <a:picLocks noChangeAspect="1"/>
          </p:cNvPicPr>
          <p:nvPr/>
        </p:nvPicPr>
        <p:blipFill>
          <a:blip r:embed="rId2"/>
          <a:srcRect/>
          <a:stretch>
            <a:fillRect/>
          </a:stretch>
        </p:blipFill>
        <p:spPr bwMode="auto">
          <a:xfrm>
            <a:off x="5756275" y="3124200"/>
            <a:ext cx="3387725" cy="3387725"/>
          </a:xfrm>
          <a:prstGeom prst="rect">
            <a:avLst/>
          </a:prstGeom>
          <a:noFill/>
          <a:ln w="9525">
            <a:noFill/>
            <a:miter lim="800000"/>
            <a:headEnd/>
            <a:tailEnd/>
          </a:ln>
        </p:spPr>
      </p:pic>
      <p:pic>
        <p:nvPicPr>
          <p:cNvPr id="5" name="Picture 26" descr="12-225.jpg"/>
          <p:cNvPicPr>
            <a:picLocks noChangeAspect="1"/>
          </p:cNvPicPr>
          <p:nvPr/>
        </p:nvPicPr>
        <p:blipFill>
          <a:blip r:embed="rId3"/>
          <a:srcRect/>
          <a:stretch>
            <a:fillRect/>
          </a:stretch>
        </p:blipFill>
        <p:spPr bwMode="auto">
          <a:xfrm>
            <a:off x="0" y="3276600"/>
            <a:ext cx="3132137" cy="3132137"/>
          </a:xfrm>
          <a:prstGeom prst="rect">
            <a:avLst/>
          </a:prstGeom>
          <a:noFill/>
          <a:ln w="9525">
            <a:noFill/>
            <a:miter lim="800000"/>
            <a:headEnd/>
            <a:tailEnd/>
          </a:ln>
        </p:spPr>
      </p:pic>
      <p:sp>
        <p:nvSpPr>
          <p:cNvPr id="6" name="Rectangle 27"/>
          <p:cNvSpPr>
            <a:spLocks noChangeArrowheads="1"/>
          </p:cNvSpPr>
          <p:nvPr/>
        </p:nvSpPr>
        <p:spPr bwMode="auto">
          <a:xfrm>
            <a:off x="228600" y="6488668"/>
            <a:ext cx="4572000" cy="369332"/>
          </a:xfrm>
          <a:prstGeom prst="rect">
            <a:avLst/>
          </a:prstGeom>
          <a:noFill/>
          <a:ln w="9525">
            <a:noFill/>
            <a:miter lim="800000"/>
            <a:headEnd/>
            <a:tailEnd/>
          </a:ln>
        </p:spPr>
        <p:txBody>
          <a:bodyPr>
            <a:prstTxWarp prst="textNoShape">
              <a:avLst/>
            </a:prstTxWarp>
            <a:spAutoFit/>
          </a:bodyPr>
          <a:lstStyle/>
          <a:p>
            <a:r>
              <a:rPr lang="en-US" b="1" dirty="0"/>
              <a:t>Guitar </a:t>
            </a:r>
            <a:r>
              <a:rPr lang="en-US" b="1" dirty="0" smtClean="0"/>
              <a:t>Headstock -Oil </a:t>
            </a:r>
            <a:r>
              <a:rPr lang="en-US" b="1" dirty="0"/>
              <a:t>on panel.</a:t>
            </a:r>
            <a:endParaRPr lang="en-GB" dirty="0"/>
          </a:p>
        </p:txBody>
      </p:sp>
      <p:sp>
        <p:nvSpPr>
          <p:cNvPr id="7" name="Rectangle 28"/>
          <p:cNvSpPr>
            <a:spLocks noChangeArrowheads="1"/>
          </p:cNvSpPr>
          <p:nvPr/>
        </p:nvSpPr>
        <p:spPr bwMode="auto">
          <a:xfrm>
            <a:off x="5867400" y="6488668"/>
            <a:ext cx="5943600" cy="369332"/>
          </a:xfrm>
          <a:prstGeom prst="rect">
            <a:avLst/>
          </a:prstGeom>
          <a:noFill/>
          <a:ln w="9525">
            <a:noFill/>
            <a:miter lim="800000"/>
            <a:headEnd/>
            <a:tailEnd/>
          </a:ln>
        </p:spPr>
        <p:txBody>
          <a:bodyPr wrap="square">
            <a:prstTxWarp prst="textNoShape">
              <a:avLst/>
            </a:prstTxWarp>
            <a:spAutoFit/>
          </a:bodyPr>
          <a:lstStyle/>
          <a:p>
            <a:r>
              <a:rPr lang="en-US" b="1" dirty="0"/>
              <a:t>Little Clay </a:t>
            </a:r>
            <a:r>
              <a:rPr lang="en-US" b="1" dirty="0" smtClean="0"/>
              <a:t>Pots -Oil </a:t>
            </a:r>
            <a:r>
              <a:rPr lang="en-US" b="1" dirty="0"/>
              <a:t>on panel.</a:t>
            </a:r>
            <a:endParaRPr lang="en-GB" dirty="0"/>
          </a:p>
        </p:txBody>
      </p:sp>
      <p:pic>
        <p:nvPicPr>
          <p:cNvPr id="8" name="Picture 19" descr="22-225.jpg"/>
          <p:cNvPicPr>
            <a:picLocks noChangeAspect="1"/>
          </p:cNvPicPr>
          <p:nvPr/>
        </p:nvPicPr>
        <p:blipFill>
          <a:blip r:embed="rId4"/>
          <a:srcRect/>
          <a:stretch>
            <a:fillRect/>
          </a:stretch>
        </p:blipFill>
        <p:spPr bwMode="auto">
          <a:xfrm>
            <a:off x="4038600" y="20637"/>
            <a:ext cx="4341813" cy="3103563"/>
          </a:xfrm>
          <a:prstGeom prst="rect">
            <a:avLst/>
          </a:prstGeom>
          <a:noFill/>
          <a:ln w="9525">
            <a:noFill/>
            <a:miter lim="800000"/>
            <a:headEnd/>
            <a:tailEnd/>
          </a:ln>
        </p:spPr>
      </p:pic>
      <p:sp>
        <p:nvSpPr>
          <p:cNvPr id="9" name="Rectangle 20"/>
          <p:cNvSpPr>
            <a:spLocks noChangeArrowheads="1"/>
          </p:cNvSpPr>
          <p:nvPr/>
        </p:nvSpPr>
        <p:spPr bwMode="auto">
          <a:xfrm rot="16200000">
            <a:off x="6381750" y="133350"/>
            <a:ext cx="4572000" cy="647700"/>
          </a:xfrm>
          <a:prstGeom prst="rect">
            <a:avLst/>
          </a:prstGeom>
          <a:noFill/>
          <a:ln w="9525">
            <a:noFill/>
            <a:miter lim="800000"/>
            <a:headEnd/>
            <a:tailEnd/>
          </a:ln>
        </p:spPr>
        <p:txBody>
          <a:bodyPr>
            <a:prstTxWarp prst="textNoShape">
              <a:avLst/>
            </a:prstTxWarp>
            <a:spAutoFit/>
          </a:bodyPr>
          <a:lstStyle/>
          <a:p>
            <a:r>
              <a:rPr lang="en-US" i="1"/>
              <a:t>‘Five </a:t>
            </a:r>
            <a:r>
              <a:rPr lang="en-US" i="1" dirty="0" err="1"/>
              <a:t>Lipsticks’</a:t>
            </a:r>
            <a:r>
              <a:rPr lang="en-US" dirty="0" err="1"/>
              <a:t> Oil</a:t>
            </a:r>
            <a:r>
              <a:rPr lang="en-US" dirty="0"/>
              <a:t> on panel. 5x7 inches</a:t>
            </a:r>
            <a:endParaRPr lang="en-GB" dirty="0"/>
          </a:p>
        </p:txBody>
      </p:sp>
      <p:sp>
        <p:nvSpPr>
          <p:cNvPr id="10" name="Rectangle 9"/>
          <p:cNvSpPr/>
          <p:nvPr/>
        </p:nvSpPr>
        <p:spPr>
          <a:xfrm>
            <a:off x="101531" y="0"/>
            <a:ext cx="2108269" cy="646331"/>
          </a:xfrm>
          <a:prstGeom prst="rect">
            <a:avLst/>
          </a:prstGeom>
        </p:spPr>
        <p:txBody>
          <a:bodyPr wrap="none">
            <a:spAutoFit/>
          </a:bodyPr>
          <a:lstStyle/>
          <a:p>
            <a:r>
              <a:rPr lang="en-GB" sz="3600" b="1" u="sng" dirty="0" smtClean="0"/>
              <a:t>Kim </a:t>
            </a:r>
            <a:r>
              <a:rPr lang="en-GB" sz="3600" b="1" u="sng" dirty="0" err="1" smtClean="0"/>
              <a:t>Kibby</a:t>
            </a:r>
            <a:endParaRPr lang="en-GB" sz="3600" b="1" dirty="0"/>
          </a:p>
        </p:txBody>
      </p:sp>
      <p:sp>
        <p:nvSpPr>
          <p:cNvPr id="11" name="TextBox 10"/>
          <p:cNvSpPr txBox="1"/>
          <p:nvPr/>
        </p:nvSpPr>
        <p:spPr>
          <a:xfrm>
            <a:off x="152400" y="609600"/>
            <a:ext cx="3886200" cy="369332"/>
          </a:xfrm>
          <a:prstGeom prst="rect">
            <a:avLst/>
          </a:prstGeom>
          <a:noFill/>
        </p:spPr>
        <p:txBody>
          <a:bodyPr wrap="square" rtlCol="0">
            <a:spAutoFit/>
          </a:bodyPr>
          <a:lstStyle/>
          <a:p>
            <a:r>
              <a:rPr lang="en-GB" dirty="0" smtClean="0"/>
              <a:t>Oil paintings of everyday objects</a:t>
            </a:r>
            <a:endParaRPr lang="en-GB" dirty="0"/>
          </a:p>
        </p:txBody>
      </p:sp>
      <p:pic>
        <p:nvPicPr>
          <p:cNvPr id="12" name="Picture 11" descr="25-225.jpg"/>
          <p:cNvPicPr>
            <a:picLocks noChangeAspect="1"/>
          </p:cNvPicPr>
          <p:nvPr/>
        </p:nvPicPr>
        <p:blipFill>
          <a:blip r:embed="rId5"/>
          <a:stretch>
            <a:fillRect/>
          </a:stretch>
        </p:blipFill>
        <p:spPr>
          <a:xfrm>
            <a:off x="3048000" y="3200400"/>
            <a:ext cx="2857500" cy="2857500"/>
          </a:xfrm>
          <a:prstGeom prst="rect">
            <a:avLst/>
          </a:prstGeom>
        </p:spPr>
      </p:pic>
      <p:sp>
        <p:nvSpPr>
          <p:cNvPr id="13" name="Rectangle 12"/>
          <p:cNvSpPr/>
          <p:nvPr/>
        </p:nvSpPr>
        <p:spPr>
          <a:xfrm>
            <a:off x="3352800" y="5943600"/>
            <a:ext cx="4572000" cy="646331"/>
          </a:xfrm>
          <a:prstGeom prst="rect">
            <a:avLst/>
          </a:prstGeom>
        </p:spPr>
        <p:txBody>
          <a:bodyPr>
            <a:spAutoFit/>
          </a:bodyPr>
          <a:lstStyle/>
          <a:p>
            <a:r>
              <a:rPr lang="en-US" b="1" dirty="0" smtClean="0"/>
              <a:t>Summer Delight #2: Flip Flops – Oil on panel</a:t>
            </a:r>
            <a:endParaRPr lang="en-GB" dirty="0"/>
          </a:p>
        </p:txBody>
      </p:sp>
      <p:pic>
        <p:nvPicPr>
          <p:cNvPr id="14" name="Picture 13" descr="3.jpg"/>
          <p:cNvPicPr>
            <a:picLocks noChangeAspect="1"/>
          </p:cNvPicPr>
          <p:nvPr/>
        </p:nvPicPr>
        <p:blipFill>
          <a:blip r:embed="rId6"/>
          <a:stretch>
            <a:fillRect/>
          </a:stretch>
        </p:blipFill>
        <p:spPr>
          <a:xfrm>
            <a:off x="0" y="1066800"/>
            <a:ext cx="3071782" cy="2308225"/>
          </a:xfrm>
          <a:prstGeom prst="rect">
            <a:avLst/>
          </a:prstGeom>
        </p:spPr>
      </p:pic>
      <p:sp>
        <p:nvSpPr>
          <p:cNvPr id="15" name="Rectangle 14"/>
          <p:cNvSpPr/>
          <p:nvPr/>
        </p:nvSpPr>
        <p:spPr>
          <a:xfrm>
            <a:off x="3048000" y="1418272"/>
            <a:ext cx="1066800" cy="1477328"/>
          </a:xfrm>
          <a:prstGeom prst="rect">
            <a:avLst/>
          </a:prstGeom>
        </p:spPr>
        <p:txBody>
          <a:bodyPr wrap="square">
            <a:spAutoFit/>
          </a:bodyPr>
          <a:lstStyle/>
          <a:p>
            <a:r>
              <a:rPr lang="en-US" dirty="0" smtClean="0"/>
              <a:t>Tinker Toy Still Life - Oil on canvas</a:t>
            </a:r>
            <a:endParaRPr lang="en-GB" dirty="0"/>
          </a:p>
        </p:txBody>
      </p:sp>
    </p:spTree>
    <p:extLst>
      <p:ext uri="{BB962C8B-B14F-4D97-AF65-F5344CB8AC3E}">
        <p14:creationId xmlns:p14="http://schemas.microsoft.com/office/powerpoint/2010/main" val="271820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2" y="660504"/>
            <a:ext cx="2736304" cy="413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92696"/>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962" y="692696"/>
            <a:ext cx="246479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019941"/>
            <a:ext cx="2801148" cy="264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625" y="3918075"/>
            <a:ext cx="2251135" cy="285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805772"/>
            <a:ext cx="2736304"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57200" y="-243408"/>
            <a:ext cx="8229600" cy="1143000"/>
          </a:xfrm>
        </p:spPr>
        <p:txBody>
          <a:bodyPr>
            <a:normAutofit/>
          </a:bodyPr>
          <a:lstStyle/>
          <a:p>
            <a:r>
              <a:rPr lang="en-GB" sz="3200" b="1" u="sng" dirty="0" smtClean="0"/>
              <a:t>Andy Warhol</a:t>
            </a:r>
            <a:r>
              <a:rPr lang="en-GB" sz="3200" u="sng" dirty="0" smtClean="0"/>
              <a:t>- </a:t>
            </a:r>
            <a:r>
              <a:rPr lang="en-GB" sz="3200" dirty="0" smtClean="0"/>
              <a:t>Ordinary Objects</a:t>
            </a:r>
            <a:endParaRPr lang="en-GB" sz="3200" dirty="0"/>
          </a:p>
        </p:txBody>
      </p:sp>
    </p:spTree>
    <p:extLst>
      <p:ext uri="{BB962C8B-B14F-4D97-AF65-F5344CB8AC3E}">
        <p14:creationId xmlns:p14="http://schemas.microsoft.com/office/powerpoint/2010/main" val="304738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noChangeArrowheads="1"/>
          </p:cNvPicPr>
          <p:nvPr/>
        </p:nvPicPr>
        <p:blipFill>
          <a:blip r:embed="rId2"/>
          <a:srcRect/>
          <a:stretch>
            <a:fillRect/>
          </a:stretch>
        </p:blipFill>
        <p:spPr bwMode="auto">
          <a:xfrm>
            <a:off x="4267200" y="228600"/>
            <a:ext cx="4714875" cy="5143500"/>
          </a:xfrm>
          <a:prstGeom prst="rect">
            <a:avLst/>
          </a:prstGeom>
          <a:noFill/>
          <a:ln w="9525">
            <a:noFill/>
            <a:miter lim="800000"/>
            <a:headEnd/>
            <a:tailEnd/>
          </a:ln>
        </p:spPr>
      </p:pic>
      <p:sp>
        <p:nvSpPr>
          <p:cNvPr id="23" name="Rectangle 2"/>
          <p:cNvSpPr>
            <a:spLocks noGrp="1" noChangeArrowheads="1"/>
          </p:cNvSpPr>
          <p:nvPr>
            <p:ph type="title"/>
          </p:nvPr>
        </p:nvSpPr>
        <p:spPr>
          <a:xfrm>
            <a:off x="-1752600" y="69850"/>
            <a:ext cx="6870700" cy="844550"/>
          </a:xfrm>
        </p:spPr>
        <p:txBody>
          <a:bodyPr>
            <a:normAutofit/>
          </a:bodyPr>
          <a:lstStyle/>
          <a:p>
            <a:pPr eaLnBrk="1" hangingPunct="1"/>
            <a:r>
              <a:rPr lang="en-GB" sz="3600" b="1" u="sng" dirty="0"/>
              <a:t>Joseph Cornell</a:t>
            </a:r>
            <a:endParaRPr lang="en-US" sz="3600" b="1" u="sng" dirty="0"/>
          </a:p>
        </p:txBody>
      </p:sp>
      <p:sp>
        <p:nvSpPr>
          <p:cNvPr id="24" name="Rectangle 21"/>
          <p:cNvSpPr>
            <a:spLocks noChangeArrowheads="1"/>
          </p:cNvSpPr>
          <p:nvPr/>
        </p:nvSpPr>
        <p:spPr bwMode="auto">
          <a:xfrm>
            <a:off x="5029200" y="5353050"/>
            <a:ext cx="4572000" cy="1200150"/>
          </a:xfrm>
          <a:prstGeom prst="rect">
            <a:avLst/>
          </a:prstGeom>
          <a:noFill/>
          <a:ln w="9525">
            <a:noFill/>
            <a:miter lim="800000"/>
            <a:headEnd/>
            <a:tailEnd/>
          </a:ln>
        </p:spPr>
        <p:txBody>
          <a:bodyPr>
            <a:prstTxWarp prst="textNoShape">
              <a:avLst/>
            </a:prstTxWarp>
            <a:spAutoFit/>
          </a:bodyPr>
          <a:lstStyle/>
          <a:p>
            <a:r>
              <a:rPr lang="en-GB" i="1" dirty="0"/>
              <a:t>‘Untitled’ </a:t>
            </a:r>
            <a:r>
              <a:rPr lang="en-GB" dirty="0"/>
              <a:t>(</a:t>
            </a:r>
            <a:r>
              <a:rPr lang="en-GB" dirty="0" err="1"/>
              <a:t>Cocatoo</a:t>
            </a:r>
            <a:r>
              <a:rPr lang="en-GB" dirty="0"/>
              <a:t> and Corks),</a:t>
            </a:r>
          </a:p>
          <a:p>
            <a:r>
              <a:rPr lang="en-GB" dirty="0"/>
              <a:t>1948, 4 3/8 </a:t>
            </a:r>
            <a:r>
              <a:rPr lang="en-GB" dirty="0" err="1"/>
              <a:t>x</a:t>
            </a:r>
            <a:r>
              <a:rPr lang="en-GB" dirty="0"/>
              <a:t> 13 1/2 </a:t>
            </a:r>
            <a:r>
              <a:rPr lang="en-GB" dirty="0" err="1"/>
              <a:t>x</a:t>
            </a:r>
            <a:r>
              <a:rPr lang="en-GB" dirty="0"/>
              <a:t> 5 5/8 </a:t>
            </a:r>
            <a:r>
              <a:rPr lang="en-GB" dirty="0" err="1"/>
              <a:t>inchs</a:t>
            </a:r>
            <a:r>
              <a:rPr lang="en-GB" dirty="0"/>
              <a:t>.</a:t>
            </a:r>
          </a:p>
          <a:p>
            <a:r>
              <a:rPr lang="en-GB" dirty="0"/>
              <a:t/>
            </a:r>
            <a:br>
              <a:rPr lang="en-GB" dirty="0"/>
            </a:br>
            <a:endParaRPr lang="en-GB" dirty="0"/>
          </a:p>
        </p:txBody>
      </p:sp>
      <p:sp>
        <p:nvSpPr>
          <p:cNvPr id="25" name="Rectangle 23"/>
          <p:cNvSpPr>
            <a:spLocks noChangeArrowheads="1"/>
          </p:cNvSpPr>
          <p:nvPr/>
        </p:nvSpPr>
        <p:spPr bwMode="auto">
          <a:xfrm>
            <a:off x="304800" y="1524000"/>
            <a:ext cx="3060700" cy="4894262"/>
          </a:xfrm>
          <a:prstGeom prst="rect">
            <a:avLst/>
          </a:prstGeom>
          <a:noFill/>
          <a:ln w="9525">
            <a:noFill/>
            <a:miter lim="800000"/>
            <a:headEnd/>
            <a:tailEnd/>
          </a:ln>
        </p:spPr>
        <p:txBody>
          <a:bodyPr>
            <a:prstTxWarp prst="textNoShape">
              <a:avLst/>
            </a:prstTxWarp>
            <a:spAutoFit/>
          </a:bodyPr>
          <a:lstStyle/>
          <a:p>
            <a:r>
              <a:rPr lang="en-GB" sz="2400" dirty="0"/>
              <a:t>Joseph Cornell’s Art work are collections of bought and found objects in boxes. </a:t>
            </a:r>
          </a:p>
          <a:p>
            <a:endParaRPr lang="en-GB" sz="2400" dirty="0"/>
          </a:p>
          <a:p>
            <a:r>
              <a:rPr lang="en-GB" sz="2400" dirty="0"/>
              <a:t>Cornell collected source material for his work, which became artistic creations about his inner thoughts, desires, and imagination.</a:t>
            </a:r>
          </a:p>
        </p:txBody>
      </p:sp>
    </p:spTree>
    <p:extLst>
      <p:ext uri="{BB962C8B-B14F-4D97-AF65-F5344CB8AC3E}">
        <p14:creationId xmlns:p14="http://schemas.microsoft.com/office/powerpoint/2010/main" val="9335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9" descr="Michael Harnett.jpg"/>
          <p:cNvPicPr>
            <a:picLocks noChangeAspect="1"/>
          </p:cNvPicPr>
          <p:nvPr/>
        </p:nvPicPr>
        <p:blipFill>
          <a:blip r:embed="rId2"/>
          <a:srcRect/>
          <a:stretch>
            <a:fillRect/>
          </a:stretch>
        </p:blipFill>
        <p:spPr bwMode="auto">
          <a:xfrm rot="5400000">
            <a:off x="3989529" y="1801672"/>
            <a:ext cx="6575880" cy="3277337"/>
          </a:xfrm>
          <a:prstGeom prst="rect">
            <a:avLst/>
          </a:prstGeom>
          <a:noFill/>
          <a:ln w="9525">
            <a:noFill/>
            <a:miter lim="800000"/>
            <a:headEnd/>
            <a:tailEnd/>
          </a:ln>
        </p:spPr>
      </p:pic>
      <p:sp>
        <p:nvSpPr>
          <p:cNvPr id="23" name="TextBox 20"/>
          <p:cNvSpPr txBox="1">
            <a:spLocks noChangeArrowheads="1"/>
          </p:cNvSpPr>
          <p:nvPr/>
        </p:nvSpPr>
        <p:spPr bwMode="auto">
          <a:xfrm>
            <a:off x="119063" y="0"/>
            <a:ext cx="5062537" cy="584776"/>
          </a:xfrm>
          <a:prstGeom prst="rect">
            <a:avLst/>
          </a:prstGeom>
          <a:noFill/>
          <a:ln w="9525">
            <a:noFill/>
            <a:miter lim="800000"/>
            <a:headEnd/>
            <a:tailEnd/>
          </a:ln>
        </p:spPr>
        <p:txBody>
          <a:bodyPr>
            <a:prstTxWarp prst="textNoShape">
              <a:avLst/>
            </a:prstTxWarp>
            <a:spAutoFit/>
          </a:bodyPr>
          <a:lstStyle/>
          <a:p>
            <a:r>
              <a:rPr lang="en-GB" sz="3200" b="1" u="sng" dirty="0"/>
              <a:t>William Michael </a:t>
            </a:r>
            <a:r>
              <a:rPr lang="en-GB" sz="3200" b="1" u="sng" dirty="0" err="1"/>
              <a:t>Harnett</a:t>
            </a:r>
            <a:endParaRPr lang="en-GB" sz="3200" b="1" u="sng" dirty="0"/>
          </a:p>
        </p:txBody>
      </p:sp>
      <p:sp>
        <p:nvSpPr>
          <p:cNvPr id="24" name="TextBox 21"/>
          <p:cNvSpPr txBox="1">
            <a:spLocks noChangeArrowheads="1"/>
          </p:cNvSpPr>
          <p:nvPr/>
        </p:nvSpPr>
        <p:spPr bwMode="auto">
          <a:xfrm>
            <a:off x="152400" y="685800"/>
            <a:ext cx="4953000" cy="2462212"/>
          </a:xfrm>
          <a:prstGeom prst="rect">
            <a:avLst/>
          </a:prstGeom>
          <a:noFill/>
          <a:ln w="9525">
            <a:noFill/>
            <a:miter lim="800000"/>
            <a:headEnd/>
            <a:tailEnd/>
          </a:ln>
        </p:spPr>
        <p:txBody>
          <a:bodyPr wrap="square">
            <a:prstTxWarp prst="textNoShape">
              <a:avLst/>
            </a:prstTxWarp>
            <a:spAutoFit/>
          </a:bodyPr>
          <a:lstStyle/>
          <a:p>
            <a:r>
              <a:rPr lang="en-GB" sz="2200" dirty="0" err="1"/>
              <a:t>Harnett</a:t>
            </a:r>
            <a:r>
              <a:rPr lang="en-GB" sz="2200" dirty="0"/>
              <a:t> was a very skilled painter. He wanted to make objects look as realistic as possible.</a:t>
            </a:r>
          </a:p>
          <a:p>
            <a:endParaRPr lang="en-GB" sz="2200" dirty="0"/>
          </a:p>
          <a:p>
            <a:r>
              <a:rPr lang="en-GB" sz="2200" dirty="0"/>
              <a:t>He used an assorted collection of everyday objects to create interesting compositions for his Art.</a:t>
            </a:r>
          </a:p>
        </p:txBody>
      </p:sp>
      <p:sp>
        <p:nvSpPr>
          <p:cNvPr id="25" name="TextBox 22"/>
          <p:cNvSpPr txBox="1">
            <a:spLocks noChangeArrowheads="1"/>
          </p:cNvSpPr>
          <p:nvPr/>
        </p:nvSpPr>
        <p:spPr bwMode="auto">
          <a:xfrm>
            <a:off x="3352800" y="3733800"/>
            <a:ext cx="2286000" cy="923330"/>
          </a:xfrm>
          <a:prstGeom prst="rect">
            <a:avLst/>
          </a:prstGeom>
          <a:noFill/>
          <a:ln w="9525">
            <a:noFill/>
            <a:miter lim="800000"/>
            <a:headEnd/>
            <a:tailEnd/>
          </a:ln>
        </p:spPr>
        <p:txBody>
          <a:bodyPr wrap="square">
            <a:prstTxWarp prst="textNoShape">
              <a:avLst/>
            </a:prstTxWarp>
            <a:spAutoFit/>
          </a:bodyPr>
          <a:lstStyle/>
          <a:p>
            <a:r>
              <a:rPr lang="en-GB" dirty="0"/>
              <a:t>To the right: </a:t>
            </a:r>
            <a:r>
              <a:rPr lang="en-GB" i="1" dirty="0"/>
              <a:t>‘Old Models’ </a:t>
            </a:r>
            <a:r>
              <a:rPr lang="en-GB" dirty="0"/>
              <a:t>1892 Oil on Canvas</a:t>
            </a:r>
          </a:p>
        </p:txBody>
      </p:sp>
      <p:pic>
        <p:nvPicPr>
          <p:cNvPr id="26" name="Picture 19" descr="p-12999-14298.jpeg"/>
          <p:cNvPicPr>
            <a:picLocks noChangeAspect="1"/>
          </p:cNvPicPr>
          <p:nvPr/>
        </p:nvPicPr>
        <p:blipFill>
          <a:blip r:embed="rId3"/>
          <a:srcRect/>
          <a:stretch>
            <a:fillRect/>
          </a:stretch>
        </p:blipFill>
        <p:spPr bwMode="auto">
          <a:xfrm>
            <a:off x="228600" y="3124200"/>
            <a:ext cx="2667000" cy="3186162"/>
          </a:xfrm>
          <a:prstGeom prst="rect">
            <a:avLst/>
          </a:prstGeom>
          <a:noFill/>
          <a:ln w="9525">
            <a:noFill/>
            <a:miter lim="800000"/>
            <a:headEnd/>
            <a:tailEnd/>
          </a:ln>
        </p:spPr>
      </p:pic>
      <p:sp>
        <p:nvSpPr>
          <p:cNvPr id="27" name="TextBox 20"/>
          <p:cNvSpPr txBox="1">
            <a:spLocks noChangeArrowheads="1"/>
          </p:cNvSpPr>
          <p:nvPr/>
        </p:nvSpPr>
        <p:spPr bwMode="auto">
          <a:xfrm>
            <a:off x="228600" y="6211669"/>
            <a:ext cx="3505200" cy="646331"/>
          </a:xfrm>
          <a:prstGeom prst="rect">
            <a:avLst/>
          </a:prstGeom>
          <a:noFill/>
          <a:ln w="9525">
            <a:noFill/>
            <a:miter lim="800000"/>
            <a:headEnd/>
            <a:tailEnd/>
          </a:ln>
        </p:spPr>
        <p:txBody>
          <a:bodyPr wrap="square">
            <a:prstTxWarp prst="textNoShape">
              <a:avLst/>
            </a:prstTxWarp>
            <a:spAutoFit/>
          </a:bodyPr>
          <a:lstStyle/>
          <a:p>
            <a:r>
              <a:rPr lang="en-US" i="1" dirty="0"/>
              <a:t>‘A Man's Table Reversed’</a:t>
            </a:r>
            <a:r>
              <a:rPr lang="en-US" dirty="0"/>
              <a:t> 1877 Oil on Canvas</a:t>
            </a:r>
            <a:endParaRPr lang="en-GB" i="1" dirty="0"/>
          </a:p>
        </p:txBody>
      </p:sp>
    </p:spTree>
    <p:extLst>
      <p:ext uri="{BB962C8B-B14F-4D97-AF65-F5344CB8AC3E}">
        <p14:creationId xmlns:p14="http://schemas.microsoft.com/office/powerpoint/2010/main" val="386467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man Louise B.jpg"/>
          <p:cNvPicPr>
            <a:picLocks noChangeAspect="1"/>
          </p:cNvPicPr>
          <p:nvPr/>
        </p:nvPicPr>
        <p:blipFill>
          <a:blip r:embed="rId2" cstate="print"/>
          <a:stretch>
            <a:fillRect/>
          </a:stretch>
        </p:blipFill>
        <p:spPr>
          <a:xfrm>
            <a:off x="107504" y="188640"/>
            <a:ext cx="4615160" cy="3073697"/>
          </a:xfrm>
          <a:prstGeom prst="rect">
            <a:avLst/>
          </a:prstGeom>
        </p:spPr>
      </p:pic>
      <p:sp>
        <p:nvSpPr>
          <p:cNvPr id="4" name="TextBox 3"/>
          <p:cNvSpPr txBox="1"/>
          <p:nvPr/>
        </p:nvSpPr>
        <p:spPr>
          <a:xfrm>
            <a:off x="4823520" y="188640"/>
            <a:ext cx="4320480" cy="2923878"/>
          </a:xfrm>
          <a:prstGeom prst="rect">
            <a:avLst/>
          </a:prstGeom>
          <a:noFill/>
        </p:spPr>
        <p:txBody>
          <a:bodyPr wrap="square" rtlCol="0">
            <a:spAutoFit/>
          </a:bodyPr>
          <a:lstStyle/>
          <a:p>
            <a:r>
              <a:rPr lang="en-GB" sz="1600" dirty="0" smtClean="0"/>
              <a:t>Small scale to large scale...</a:t>
            </a:r>
          </a:p>
          <a:p>
            <a:r>
              <a:rPr lang="en-GB" sz="2400" b="1" u="sng" dirty="0" smtClean="0"/>
              <a:t>Louise Bourgeois </a:t>
            </a:r>
            <a:r>
              <a:rPr lang="en-GB" sz="1600" dirty="0" smtClean="0"/>
              <a:t>– </a:t>
            </a:r>
            <a:r>
              <a:rPr lang="en-GB" sz="1600" dirty="0" err="1" smtClean="0"/>
              <a:t>Maman</a:t>
            </a:r>
            <a:r>
              <a:rPr lang="en-GB" sz="1600" dirty="0" smtClean="0"/>
              <a:t>, 1999. Bronze. </a:t>
            </a:r>
            <a:r>
              <a:rPr lang="en-GB" dirty="0" smtClean="0"/>
              <a:t>“The </a:t>
            </a:r>
            <a:r>
              <a:rPr lang="en-GB" dirty="0"/>
              <a:t>Spider is an ode to my mother. She was my best friend. Like a spider, my mother was a weaver. </a:t>
            </a:r>
            <a:r>
              <a:rPr lang="en-GB" dirty="0" smtClean="0"/>
              <a:t>Like </a:t>
            </a:r>
            <a:r>
              <a:rPr lang="en-GB" dirty="0"/>
              <a:t>spiders, my mother was very clever. Spiders are friendly presences that eat mosquitoes. We know that mosquitoes spread diseases and are therefore unwanted. So, spiders are helpful and protective, just like my mother</a:t>
            </a:r>
            <a:r>
              <a:rPr lang="en-GB" dirty="0" smtClean="0"/>
              <a:t>.”</a:t>
            </a:r>
            <a:endParaRPr lang="en-GB" dirty="0"/>
          </a:p>
        </p:txBody>
      </p:sp>
      <p:pic>
        <p:nvPicPr>
          <p:cNvPr id="5" name="Picture 4" descr="Claes Oldenburg.jpg"/>
          <p:cNvPicPr>
            <a:picLocks noChangeAspect="1"/>
          </p:cNvPicPr>
          <p:nvPr/>
        </p:nvPicPr>
        <p:blipFill>
          <a:blip r:embed="rId3" cstate="print"/>
          <a:stretch>
            <a:fillRect/>
          </a:stretch>
        </p:blipFill>
        <p:spPr>
          <a:xfrm>
            <a:off x="3276600" y="3581400"/>
            <a:ext cx="2520280" cy="3119659"/>
          </a:xfrm>
          <a:prstGeom prst="rect">
            <a:avLst/>
          </a:prstGeom>
        </p:spPr>
      </p:pic>
      <p:sp>
        <p:nvSpPr>
          <p:cNvPr id="6" name="TextBox 5"/>
          <p:cNvSpPr txBox="1"/>
          <p:nvPr/>
        </p:nvSpPr>
        <p:spPr>
          <a:xfrm>
            <a:off x="609600" y="3962400"/>
            <a:ext cx="2088232" cy="2215991"/>
          </a:xfrm>
          <a:prstGeom prst="rect">
            <a:avLst/>
          </a:prstGeom>
          <a:noFill/>
        </p:spPr>
        <p:txBody>
          <a:bodyPr wrap="square" rtlCol="0">
            <a:spAutoFit/>
          </a:bodyPr>
          <a:lstStyle/>
          <a:p>
            <a:r>
              <a:rPr lang="en-GB" sz="2400" b="1" u="sng" dirty="0" err="1" smtClean="0"/>
              <a:t>Claes</a:t>
            </a:r>
            <a:r>
              <a:rPr lang="en-GB" sz="2400" b="1" u="sng" dirty="0" smtClean="0"/>
              <a:t> Oldenburg</a:t>
            </a:r>
            <a:r>
              <a:rPr lang="en-GB" dirty="0" smtClean="0"/>
              <a:t>. Pop artist. Very large replica sculptures of everyday objects, pictured in unusual places.</a:t>
            </a:r>
            <a:endParaRPr lang="en-GB" dirty="0"/>
          </a:p>
        </p:txBody>
      </p:sp>
      <p:pic>
        <p:nvPicPr>
          <p:cNvPr id="7" name="Picture 6" descr="Claes Oldenburg 2.jpg"/>
          <p:cNvPicPr>
            <a:picLocks noChangeAspect="1"/>
          </p:cNvPicPr>
          <p:nvPr/>
        </p:nvPicPr>
        <p:blipFill>
          <a:blip r:embed="rId4" cstate="print"/>
          <a:stretch>
            <a:fillRect/>
          </a:stretch>
        </p:blipFill>
        <p:spPr>
          <a:xfrm>
            <a:off x="6400800" y="3483868"/>
            <a:ext cx="2254298" cy="3145532"/>
          </a:xfrm>
          <a:prstGeom prst="rect">
            <a:avLst/>
          </a:prstGeom>
        </p:spPr>
      </p:pic>
    </p:spTree>
    <p:extLst>
      <p:ext uri="{BB962C8B-B14F-4D97-AF65-F5344CB8AC3E}">
        <p14:creationId xmlns:p14="http://schemas.microsoft.com/office/powerpoint/2010/main" val="210875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 blackwell2.jpg"/>
          <p:cNvPicPr>
            <a:picLocks noChangeAspect="1"/>
          </p:cNvPicPr>
          <p:nvPr/>
        </p:nvPicPr>
        <p:blipFill>
          <a:blip r:embed="rId2" cstate="print"/>
          <a:stretch>
            <a:fillRect/>
          </a:stretch>
        </p:blipFill>
        <p:spPr>
          <a:xfrm>
            <a:off x="5343537" y="152400"/>
            <a:ext cx="3495663" cy="3429000"/>
          </a:xfrm>
          <a:prstGeom prst="rect">
            <a:avLst/>
          </a:prstGeom>
        </p:spPr>
      </p:pic>
      <p:sp>
        <p:nvSpPr>
          <p:cNvPr id="8" name="TextBox 7"/>
          <p:cNvSpPr txBox="1"/>
          <p:nvPr/>
        </p:nvSpPr>
        <p:spPr>
          <a:xfrm>
            <a:off x="632520" y="1132582"/>
            <a:ext cx="4320480" cy="1077218"/>
          </a:xfrm>
          <a:prstGeom prst="rect">
            <a:avLst/>
          </a:prstGeom>
          <a:noFill/>
        </p:spPr>
        <p:txBody>
          <a:bodyPr wrap="square" rtlCol="0">
            <a:spAutoFit/>
          </a:bodyPr>
          <a:lstStyle/>
          <a:p>
            <a:r>
              <a:rPr lang="en-GB" sz="2800" b="1" u="sng" dirty="0" smtClean="0"/>
              <a:t>Su Blackwell </a:t>
            </a:r>
            <a:r>
              <a:rPr lang="en-GB" dirty="0" smtClean="0"/>
              <a:t>– paper cut art</a:t>
            </a:r>
          </a:p>
          <a:p>
            <a:endParaRPr lang="en-GB" dirty="0" smtClean="0"/>
          </a:p>
          <a:p>
            <a:endParaRPr lang="en-GB" dirty="0"/>
          </a:p>
        </p:txBody>
      </p:sp>
      <p:pic>
        <p:nvPicPr>
          <p:cNvPr id="10" name="Picture 9" descr="Su Blackwell.jpg"/>
          <p:cNvPicPr>
            <a:picLocks noChangeAspect="1"/>
          </p:cNvPicPr>
          <p:nvPr/>
        </p:nvPicPr>
        <p:blipFill>
          <a:blip r:embed="rId3" cstate="print"/>
          <a:stretch>
            <a:fillRect/>
          </a:stretch>
        </p:blipFill>
        <p:spPr>
          <a:xfrm>
            <a:off x="161925" y="2981325"/>
            <a:ext cx="5857875" cy="3724275"/>
          </a:xfrm>
          <a:prstGeom prst="rect">
            <a:avLst/>
          </a:prstGeom>
        </p:spPr>
      </p:pic>
    </p:spTree>
    <p:extLst>
      <p:ext uri="{BB962C8B-B14F-4D97-AF65-F5344CB8AC3E}">
        <p14:creationId xmlns:p14="http://schemas.microsoft.com/office/powerpoint/2010/main" val="223624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322</Words>
  <Application>Microsoft Office PowerPoint</Application>
  <PresentationFormat>On-screen Show (4:3)</PresentationFormat>
  <Paragraphs>30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OBJECTS</vt:lpstr>
      <vt:lpstr>PowerPoint Presentation</vt:lpstr>
      <vt:lpstr>Lisa Milroy- collections of ordinary objects</vt:lpstr>
      <vt:lpstr>PowerPoint Presentation</vt:lpstr>
      <vt:lpstr>Andy Warhol- Ordinary Objects</vt:lpstr>
      <vt:lpstr>Joseph Cornell</vt:lpstr>
      <vt:lpstr>PowerPoint Presentation</vt:lpstr>
      <vt:lpstr>PowerPoint Presentation</vt:lpstr>
      <vt:lpstr>PowerPoint Presentation</vt:lpstr>
    </vt:vector>
  </TitlesOfParts>
  <Company>Arrow Vale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dc:title>
  <dc:creator>lwilson</dc:creator>
  <cp:lastModifiedBy>lwilson</cp:lastModifiedBy>
  <cp:revision>2</cp:revision>
  <dcterms:created xsi:type="dcterms:W3CDTF">2014-09-08T13:42:01Z</dcterms:created>
  <dcterms:modified xsi:type="dcterms:W3CDTF">2014-09-08T13:42:46Z</dcterms:modified>
</cp:coreProperties>
</file>